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79" r:id="rId4"/>
    <p:sldId id="277" r:id="rId5"/>
    <p:sldId id="263" r:id="rId6"/>
    <p:sldId id="275" r:id="rId7"/>
    <p:sldId id="282" r:id="rId8"/>
    <p:sldId id="284" r:id="rId9"/>
    <p:sldId id="267" r:id="rId10"/>
    <p:sldId id="270" r:id="rId11"/>
  </p:sldIdLst>
  <p:sldSz cx="12190413" cy="6859588"/>
  <p:notesSz cx="9144000" cy="6858000"/>
  <p:defaultTextStyle>
    <a:defPPr>
      <a:defRPr lang="ru-RU"/>
    </a:defPPr>
    <a:lvl1pPr marL="0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0"/>
  </p:normalViewPr>
  <p:slideViewPr>
    <p:cSldViewPr>
      <p:cViewPr varScale="1">
        <p:scale>
          <a:sx n="102" d="100"/>
          <a:sy n="102" d="100"/>
        </p:scale>
        <p:origin x="952" y="168"/>
      </p:cViewPr>
      <p:guideLst>
        <p:guide orient="horz" pos="288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281" y="2126473"/>
            <a:ext cx="10361851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562" y="3841369"/>
            <a:ext cx="853328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69187" y="2335308"/>
            <a:ext cx="4452040" cy="754053"/>
          </a:xfrm>
        </p:spPr>
        <p:txBody>
          <a:bodyPr lIns="0" tIns="0" rIns="0" bIns="0"/>
          <a:lstStyle>
            <a:lvl1pPr>
              <a:defRPr sz="4900" b="1" i="0">
                <a:solidFill>
                  <a:srgbClr val="548235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69187" y="2335308"/>
            <a:ext cx="4452040" cy="754053"/>
          </a:xfrm>
        </p:spPr>
        <p:txBody>
          <a:bodyPr lIns="0" tIns="0" rIns="0" bIns="0"/>
          <a:lstStyle>
            <a:lvl1pPr>
              <a:defRPr sz="4900" b="1" i="0">
                <a:solidFill>
                  <a:srgbClr val="548235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520" y="1577705"/>
            <a:ext cx="530283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063" y="1577705"/>
            <a:ext cx="530283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95117"/>
            <a:ext cx="12190413" cy="666447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69187" y="2335308"/>
            <a:ext cx="4452040" cy="754053"/>
          </a:xfrm>
        </p:spPr>
        <p:txBody>
          <a:bodyPr lIns="0" tIns="0" rIns="0" bIns="0"/>
          <a:lstStyle>
            <a:lvl1pPr>
              <a:defRPr sz="4900" b="1" i="0">
                <a:solidFill>
                  <a:srgbClr val="548235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69187" y="2335308"/>
            <a:ext cx="4452040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1" i="0">
                <a:solidFill>
                  <a:srgbClr val="548235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521" y="1577705"/>
            <a:ext cx="1097137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4741" y="6379417"/>
            <a:ext cx="3900932" cy="32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21" y="6379417"/>
            <a:ext cx="2803795" cy="32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7097" y="6379417"/>
            <a:ext cx="2803795" cy="32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544251">
        <a:defRPr>
          <a:latin typeface="+mn-lt"/>
          <a:ea typeface="+mn-ea"/>
          <a:cs typeface="+mn-cs"/>
        </a:defRPr>
      </a:lvl2pPr>
      <a:lvl3pPr marL="1088502">
        <a:defRPr>
          <a:latin typeface="+mn-lt"/>
          <a:ea typeface="+mn-ea"/>
          <a:cs typeface="+mn-cs"/>
        </a:defRPr>
      </a:lvl3pPr>
      <a:lvl4pPr marL="1632753">
        <a:defRPr>
          <a:latin typeface="+mn-lt"/>
          <a:ea typeface="+mn-ea"/>
          <a:cs typeface="+mn-cs"/>
        </a:defRPr>
      </a:lvl4pPr>
      <a:lvl5pPr marL="2177004">
        <a:defRPr>
          <a:latin typeface="+mn-lt"/>
          <a:ea typeface="+mn-ea"/>
          <a:cs typeface="+mn-cs"/>
        </a:defRPr>
      </a:lvl5pPr>
      <a:lvl6pPr marL="2721254">
        <a:defRPr>
          <a:latin typeface="+mn-lt"/>
          <a:ea typeface="+mn-ea"/>
          <a:cs typeface="+mn-cs"/>
        </a:defRPr>
      </a:lvl6pPr>
      <a:lvl7pPr marL="3265505">
        <a:defRPr>
          <a:latin typeface="+mn-lt"/>
          <a:ea typeface="+mn-ea"/>
          <a:cs typeface="+mn-cs"/>
        </a:defRPr>
      </a:lvl7pPr>
      <a:lvl8pPr marL="3809756">
        <a:defRPr>
          <a:latin typeface="+mn-lt"/>
          <a:ea typeface="+mn-ea"/>
          <a:cs typeface="+mn-cs"/>
        </a:defRPr>
      </a:lvl8pPr>
      <a:lvl9pPr marL="435400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544251">
        <a:defRPr>
          <a:latin typeface="+mn-lt"/>
          <a:ea typeface="+mn-ea"/>
          <a:cs typeface="+mn-cs"/>
        </a:defRPr>
      </a:lvl2pPr>
      <a:lvl3pPr marL="1088502">
        <a:defRPr>
          <a:latin typeface="+mn-lt"/>
          <a:ea typeface="+mn-ea"/>
          <a:cs typeface="+mn-cs"/>
        </a:defRPr>
      </a:lvl3pPr>
      <a:lvl4pPr marL="1632753">
        <a:defRPr>
          <a:latin typeface="+mn-lt"/>
          <a:ea typeface="+mn-ea"/>
          <a:cs typeface="+mn-cs"/>
        </a:defRPr>
      </a:lvl4pPr>
      <a:lvl5pPr marL="2177004">
        <a:defRPr>
          <a:latin typeface="+mn-lt"/>
          <a:ea typeface="+mn-ea"/>
          <a:cs typeface="+mn-cs"/>
        </a:defRPr>
      </a:lvl5pPr>
      <a:lvl6pPr marL="2721254">
        <a:defRPr>
          <a:latin typeface="+mn-lt"/>
          <a:ea typeface="+mn-ea"/>
          <a:cs typeface="+mn-cs"/>
        </a:defRPr>
      </a:lvl6pPr>
      <a:lvl7pPr marL="3265505">
        <a:defRPr>
          <a:latin typeface="+mn-lt"/>
          <a:ea typeface="+mn-ea"/>
          <a:cs typeface="+mn-cs"/>
        </a:defRPr>
      </a:lvl7pPr>
      <a:lvl8pPr marL="3809756">
        <a:defRPr>
          <a:latin typeface="+mn-lt"/>
          <a:ea typeface="+mn-ea"/>
          <a:cs typeface="+mn-cs"/>
        </a:defRPr>
      </a:lvl8pPr>
      <a:lvl9pPr marL="4354007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10" Type="http://schemas.openxmlformats.org/officeDocument/2006/relationships/image" Target="../media/image27.jpg"/><Relationship Id="rId4" Type="http://schemas.openxmlformats.org/officeDocument/2006/relationships/image" Target="../media/image21.jpg"/><Relationship Id="rId9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agrin.k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606" y="2058194"/>
            <a:ext cx="9296400" cy="523097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lang="ru-RU" sz="3300" spc="-6" dirty="0">
                <a:solidFill>
                  <a:srgbClr val="FFFFFF"/>
                </a:solidFill>
                <a:latin typeface="Arial"/>
                <a:cs typeface="Arial"/>
              </a:rPr>
              <a:t>Страхование индекса биомассы растения</a:t>
            </a:r>
            <a:endParaRPr sz="33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5033" y="961257"/>
            <a:ext cx="11552956" cy="4246366"/>
          </a:xfrm>
          <a:prstGeom prst="rect">
            <a:avLst/>
          </a:prstGeom>
        </p:spPr>
        <p:txBody>
          <a:bodyPr vert="horz" wrap="square" lIns="0" tIns="14362" rIns="0" bIns="0" rtlCol="0">
            <a:spAutoFit/>
          </a:bodyPr>
          <a:lstStyle/>
          <a:p>
            <a:pPr marL="15118" marR="6047" indent="543495" algn="just">
              <a:lnSpc>
                <a:spcPct val="117000"/>
              </a:lnSpc>
              <a:spcBef>
                <a:spcPts val="113"/>
              </a:spcBef>
            </a:pPr>
            <a:r>
              <a:rPr lang="ru-RU" sz="1600" spc="-36" dirty="0" err="1">
                <a:latin typeface="Tahoma"/>
                <a:cs typeface="Tahoma"/>
              </a:rPr>
              <a:t>Справочно</a:t>
            </a:r>
            <a:r>
              <a:rPr lang="ru-RU" sz="1600" spc="-36" dirty="0">
                <a:latin typeface="Tahoma"/>
                <a:cs typeface="Tahoma"/>
              </a:rPr>
              <a:t>.</a:t>
            </a:r>
            <a:r>
              <a:rPr lang="ru-RU" sz="1600" spc="-30" dirty="0">
                <a:latin typeface="Tahoma"/>
                <a:cs typeface="Tahoma"/>
              </a:rPr>
              <a:t> </a:t>
            </a:r>
            <a:r>
              <a:rPr lang="ru-RU" sz="1600" b="1" spc="-42" dirty="0">
                <a:latin typeface="Tahoma"/>
                <a:cs typeface="Tahoma"/>
              </a:rPr>
              <a:t>Индексное</a:t>
            </a:r>
            <a:r>
              <a:rPr lang="ru-RU" sz="1600" b="1" spc="-36" dirty="0">
                <a:latin typeface="Tahoma"/>
                <a:cs typeface="Tahoma"/>
              </a:rPr>
              <a:t> </a:t>
            </a:r>
            <a:r>
              <a:rPr lang="ru-RU" sz="1600" b="1" spc="-42" dirty="0">
                <a:latin typeface="Tahoma"/>
                <a:cs typeface="Tahoma"/>
              </a:rPr>
              <a:t>страхование</a:t>
            </a:r>
            <a:r>
              <a:rPr lang="ru-RU" sz="1600" b="1" spc="-36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–</a:t>
            </a:r>
            <a:r>
              <a:rPr lang="ru-RU" sz="1600" spc="-30" dirty="0">
                <a:latin typeface="Tahoma"/>
                <a:cs typeface="Tahoma"/>
              </a:rPr>
              <a:t> это</a:t>
            </a:r>
            <a:r>
              <a:rPr lang="ru-RU" sz="1600" spc="-24" dirty="0">
                <a:latin typeface="Tahoma"/>
                <a:cs typeface="Tahoma"/>
              </a:rPr>
              <a:t> </a:t>
            </a:r>
            <a:r>
              <a:rPr lang="ru-RU" sz="1600" spc="-30" dirty="0">
                <a:latin typeface="Tahoma"/>
                <a:cs typeface="Tahoma"/>
              </a:rPr>
              <a:t>альтернативная</a:t>
            </a:r>
            <a:r>
              <a:rPr lang="ru-RU" sz="1600" spc="-24" dirty="0">
                <a:latin typeface="Tahoma"/>
                <a:cs typeface="Tahoma"/>
              </a:rPr>
              <a:t> </a:t>
            </a:r>
            <a:r>
              <a:rPr lang="ru-RU" sz="1600" spc="-48" dirty="0">
                <a:latin typeface="Tahoma"/>
                <a:cs typeface="Tahoma"/>
              </a:rPr>
              <a:t>форма</a:t>
            </a:r>
            <a:r>
              <a:rPr lang="ru-RU" sz="1600" spc="-42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страхования,</a:t>
            </a:r>
            <a:r>
              <a:rPr lang="ru-RU" sz="1600" spc="-30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когда</a:t>
            </a:r>
            <a:r>
              <a:rPr lang="ru-RU" sz="1600" spc="-30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выплаты </a:t>
            </a:r>
            <a:r>
              <a:rPr lang="ru-RU" sz="1600" spc="-30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осуществляются </a:t>
            </a:r>
            <a:r>
              <a:rPr lang="ru-RU" sz="1600" spc="-30" dirty="0">
                <a:latin typeface="Tahoma"/>
                <a:cs typeface="Tahoma"/>
              </a:rPr>
              <a:t>не на </a:t>
            </a:r>
            <a:r>
              <a:rPr lang="ru-RU" sz="1600" spc="-36" dirty="0">
                <a:latin typeface="Tahoma"/>
                <a:cs typeface="Tahoma"/>
              </a:rPr>
              <a:t>основании оценки индивидуального ущерба, нанесенного объекту страхования </a:t>
            </a:r>
            <a:r>
              <a:rPr lang="ru-RU" sz="1600" spc="-42" dirty="0">
                <a:latin typeface="Tahoma"/>
                <a:cs typeface="Tahoma"/>
              </a:rPr>
              <a:t>(урожаю </a:t>
            </a:r>
            <a:r>
              <a:rPr lang="ru-RU" sz="1600" spc="-36" dirty="0">
                <a:latin typeface="Tahoma"/>
                <a:cs typeface="Tahoma"/>
              </a:rPr>
              <a:t>или</a:t>
            </a:r>
            <a:r>
              <a:rPr lang="ru-RU" sz="1600" spc="-6" dirty="0">
                <a:latin typeface="Tahoma"/>
                <a:cs typeface="Tahoma"/>
              </a:rPr>
              <a:t> </a:t>
            </a:r>
            <a:r>
              <a:rPr lang="ru-RU" sz="1600" spc="-42" dirty="0">
                <a:latin typeface="Tahoma"/>
                <a:cs typeface="Tahoma"/>
              </a:rPr>
              <a:t>доходу</a:t>
            </a:r>
            <a:r>
              <a:rPr lang="ru-RU" sz="1600" spc="-6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сельхозпроизводителя),</a:t>
            </a:r>
            <a:r>
              <a:rPr lang="ru-RU" sz="1600" spc="-12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а</a:t>
            </a:r>
            <a:r>
              <a:rPr lang="ru-RU" sz="1600" spc="-6" dirty="0">
                <a:latin typeface="Tahoma"/>
                <a:cs typeface="Tahoma"/>
              </a:rPr>
              <a:t> </a:t>
            </a:r>
            <a:r>
              <a:rPr lang="ru-RU" sz="1600" spc="-30" dirty="0">
                <a:latin typeface="Tahoma"/>
                <a:cs typeface="Tahoma"/>
              </a:rPr>
              <a:t>на</a:t>
            </a:r>
            <a:r>
              <a:rPr lang="ru-RU" sz="1600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основании</a:t>
            </a:r>
            <a:r>
              <a:rPr lang="ru-RU" sz="1600" spc="-6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поведения</a:t>
            </a:r>
            <a:r>
              <a:rPr lang="ru-RU" sz="1600" spc="-6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специально</a:t>
            </a:r>
            <a:r>
              <a:rPr lang="ru-RU" sz="1600" spc="-18" dirty="0">
                <a:latin typeface="Tahoma"/>
                <a:cs typeface="Tahoma"/>
              </a:rPr>
              <a:t> </a:t>
            </a:r>
            <a:r>
              <a:rPr lang="ru-RU" sz="1600" spc="-36" dirty="0">
                <a:latin typeface="Tahoma"/>
                <a:cs typeface="Tahoma"/>
              </a:rPr>
              <a:t>построенного</a:t>
            </a:r>
            <a:r>
              <a:rPr lang="ru-RU" sz="1600" spc="-12" dirty="0">
                <a:latin typeface="Tahoma"/>
                <a:cs typeface="Tahoma"/>
              </a:rPr>
              <a:t> </a:t>
            </a:r>
            <a:r>
              <a:rPr lang="ru-RU" sz="1600" spc="-30" dirty="0">
                <a:latin typeface="Tahoma"/>
                <a:cs typeface="Tahoma"/>
              </a:rPr>
              <a:t>индекса.</a:t>
            </a:r>
            <a:endParaRPr lang="ru-RU"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lang="ru-RU" sz="1900" dirty="0">
              <a:latin typeface="Tahoma"/>
              <a:cs typeface="Tahoma"/>
            </a:endParaRPr>
          </a:p>
          <a:p>
            <a:pPr>
              <a:spcBef>
                <a:spcPts val="6"/>
              </a:spcBef>
            </a:pPr>
            <a:endParaRPr lang="ru-RU" sz="1800" dirty="0">
              <a:latin typeface="Tahoma"/>
              <a:cs typeface="Tahoma"/>
            </a:endParaRPr>
          </a:p>
          <a:p>
            <a:pPr marL="15118"/>
            <a:r>
              <a:rPr lang="ru-RU" sz="1700" b="1" spc="-6" dirty="0">
                <a:latin typeface="Tahoma"/>
                <a:cs typeface="Tahoma"/>
              </a:rPr>
              <a:t>Основными</a:t>
            </a:r>
            <a:r>
              <a:rPr lang="ru-RU" sz="1700" b="1" spc="6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преимуществами</a:t>
            </a:r>
            <a:r>
              <a:rPr lang="ru-RU" sz="1700" b="1" spc="18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данного</a:t>
            </a:r>
            <a:r>
              <a:rPr lang="ru-RU" sz="1700" b="1" spc="18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страхового</a:t>
            </a:r>
            <a:r>
              <a:rPr lang="ru-RU" sz="1700" b="1" spc="18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продукта</a:t>
            </a:r>
            <a:r>
              <a:rPr lang="ru-RU" sz="1700" b="1" spc="18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являются:</a:t>
            </a:r>
            <a:endParaRPr lang="ru-RU" sz="1700" b="1" dirty="0">
              <a:latin typeface="Tahoma"/>
              <a:cs typeface="Tahoma"/>
            </a:endParaRPr>
          </a:p>
          <a:p>
            <a:pPr marL="559369" indent="-545006">
              <a:spcBef>
                <a:spcPts val="261"/>
              </a:spcBef>
              <a:buFont typeface="Wingdings"/>
              <a:buChar char=""/>
              <a:tabLst>
                <a:tab pos="559369" algn="l"/>
                <a:tab pos="560124" algn="l"/>
              </a:tabLst>
            </a:pPr>
            <a:r>
              <a:rPr lang="ru-RU" sz="1700" spc="-6" dirty="0">
                <a:latin typeface="Tahoma"/>
                <a:cs typeface="Tahoma"/>
              </a:rPr>
              <a:t>простая</a:t>
            </a:r>
            <a:r>
              <a:rPr lang="ru-RU" sz="1700" spc="-24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и</a:t>
            </a:r>
            <a:r>
              <a:rPr lang="ru-RU" sz="1700" spc="-18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единая</a:t>
            </a:r>
            <a:r>
              <a:rPr lang="ru-RU" sz="1700" spc="-24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методика страхования;</a:t>
            </a:r>
          </a:p>
          <a:p>
            <a:pPr marL="558613" indent="-544251">
              <a:spcBef>
                <a:spcPts val="851"/>
              </a:spcBef>
              <a:buFont typeface="Wingdings"/>
              <a:buChar char=""/>
              <a:tabLst>
                <a:tab pos="558613" algn="l"/>
                <a:tab pos="559369" algn="l"/>
              </a:tabLst>
            </a:pPr>
            <a:r>
              <a:rPr lang="ru-RU" sz="1700" spc="-6" dirty="0">
                <a:latin typeface="Tahoma"/>
                <a:cs typeface="Tahoma"/>
              </a:rPr>
              <a:t>стандартизированная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и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прозрачная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структура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договора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страхования;</a:t>
            </a:r>
            <a:endParaRPr lang="ru-RU" sz="1700" dirty="0">
              <a:latin typeface="Tahoma"/>
              <a:cs typeface="Tahoma"/>
            </a:endParaRPr>
          </a:p>
          <a:p>
            <a:pPr marL="558613" indent="-544251">
              <a:spcBef>
                <a:spcPts val="857"/>
              </a:spcBef>
              <a:buFont typeface="Wingdings"/>
              <a:buChar char=""/>
              <a:tabLst>
                <a:tab pos="558613" algn="l"/>
                <a:tab pos="559369" algn="l"/>
              </a:tabLst>
            </a:pPr>
            <a:r>
              <a:rPr lang="ru-RU" sz="1700" dirty="0">
                <a:latin typeface="Tahoma"/>
                <a:cs typeface="Tahoma"/>
              </a:rPr>
              <a:t>международное </a:t>
            </a:r>
            <a:r>
              <a:rPr lang="ru-RU" sz="1700" spc="-6" dirty="0">
                <a:latin typeface="Tahoma"/>
                <a:cs typeface="Tahoma"/>
              </a:rPr>
              <a:t>перестрахование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рисков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(топ-5</a:t>
            </a:r>
            <a:r>
              <a:rPr lang="ru-RU" sz="1700" b="1" dirty="0">
                <a:latin typeface="Tahoma"/>
                <a:cs typeface="Tahoma"/>
              </a:rPr>
              <a:t> в </a:t>
            </a:r>
            <a:r>
              <a:rPr lang="ru-RU" sz="1700" b="1" spc="-6" dirty="0">
                <a:latin typeface="Tahoma"/>
                <a:cs typeface="Tahoma"/>
              </a:rPr>
              <a:t>мировом</a:t>
            </a:r>
            <a:r>
              <a:rPr lang="ru-RU" sz="1700" b="1" spc="12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рейтинге);</a:t>
            </a:r>
            <a:endParaRPr lang="ru-RU" sz="1700" dirty="0">
              <a:latin typeface="Tahoma"/>
              <a:cs typeface="Tahoma"/>
            </a:endParaRPr>
          </a:p>
          <a:p>
            <a:pPr marL="559369" indent="-545006">
              <a:spcBef>
                <a:spcPts val="857"/>
              </a:spcBef>
              <a:buFont typeface="Wingdings"/>
              <a:buChar char=""/>
              <a:tabLst>
                <a:tab pos="559369" algn="l"/>
                <a:tab pos="560124" algn="l"/>
              </a:tabLst>
            </a:pPr>
            <a:r>
              <a:rPr lang="ru-RU" sz="1700" spc="-6" dirty="0">
                <a:latin typeface="Tahoma"/>
                <a:cs typeface="Tahoma"/>
              </a:rPr>
              <a:t>исключение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административных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расходов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страховщика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и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страхователя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(онлайн);</a:t>
            </a:r>
            <a:endParaRPr lang="ru-RU" sz="1700" dirty="0">
              <a:latin typeface="Tahoma"/>
              <a:cs typeface="Tahoma"/>
            </a:endParaRPr>
          </a:p>
          <a:p>
            <a:pPr marL="559369" indent="-545006">
              <a:spcBef>
                <a:spcPts val="857"/>
              </a:spcBef>
              <a:buFont typeface="Wingdings"/>
              <a:buChar char=""/>
              <a:tabLst>
                <a:tab pos="559369" algn="l"/>
                <a:tab pos="560124" algn="l"/>
              </a:tabLst>
            </a:pPr>
            <a:r>
              <a:rPr lang="ru-RU" sz="1700" spc="-6" dirty="0">
                <a:latin typeface="Tahoma"/>
                <a:cs typeface="Tahoma"/>
              </a:rPr>
              <a:t>наступление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страхового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случая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фиксируется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на</a:t>
            </a:r>
            <a:r>
              <a:rPr lang="ru-RU" sz="1700" spc="18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основе</a:t>
            </a:r>
            <a:r>
              <a:rPr lang="ru-RU" sz="1700" spc="6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информации от </a:t>
            </a:r>
            <a:r>
              <a:rPr lang="ru-RU" sz="1700" b="1" spc="-6" dirty="0">
                <a:latin typeface="Tahoma"/>
                <a:cs typeface="Tahoma"/>
              </a:rPr>
              <a:t>независимого</a:t>
            </a:r>
            <a:r>
              <a:rPr lang="ru-RU" sz="1700" b="1" spc="12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источника;</a:t>
            </a:r>
            <a:endParaRPr lang="ru-RU" sz="1700" dirty="0">
              <a:latin typeface="Tahoma"/>
              <a:cs typeface="Tahoma"/>
            </a:endParaRPr>
          </a:p>
          <a:p>
            <a:pPr marL="559369" indent="-545006">
              <a:spcBef>
                <a:spcPts val="732"/>
              </a:spcBef>
              <a:buFont typeface="Wingdings"/>
              <a:buChar char=""/>
              <a:tabLst>
                <a:tab pos="559369" algn="l"/>
                <a:tab pos="560124" algn="l"/>
              </a:tabLst>
            </a:pPr>
            <a:r>
              <a:rPr lang="ru-RU" sz="1700" spc="-6" dirty="0">
                <a:latin typeface="Tahoma"/>
                <a:cs typeface="Tahoma"/>
              </a:rPr>
              <a:t>отсутствие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человеческого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фактора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в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spc="-6" dirty="0">
                <a:latin typeface="Tahoma"/>
                <a:cs typeface="Tahoma"/>
              </a:rPr>
              <a:t>риске</a:t>
            </a:r>
            <a:r>
              <a:rPr lang="ru-RU" sz="1700" spc="12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(погодный</a:t>
            </a:r>
            <a:r>
              <a:rPr lang="ru-RU" sz="1700" b="1" spc="6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индекс);</a:t>
            </a:r>
            <a:endParaRPr lang="ru-RU" sz="1700" dirty="0">
              <a:latin typeface="Tahoma"/>
              <a:cs typeface="Tahoma"/>
            </a:endParaRPr>
          </a:p>
          <a:p>
            <a:pPr marL="558613" indent="-544251">
              <a:spcBef>
                <a:spcPts val="851"/>
              </a:spcBef>
              <a:buFont typeface="Wingdings"/>
              <a:buChar char=""/>
              <a:tabLst>
                <a:tab pos="558613" algn="l"/>
                <a:tab pos="559369" algn="l"/>
              </a:tabLst>
            </a:pPr>
            <a:r>
              <a:rPr lang="ru-RU" sz="1700" spc="-6" dirty="0">
                <a:latin typeface="Tahoma"/>
                <a:cs typeface="Tahoma"/>
              </a:rPr>
              <a:t>Получение</a:t>
            </a:r>
            <a:r>
              <a:rPr lang="ru-RU" sz="1700" dirty="0">
                <a:latin typeface="Tahoma"/>
                <a:cs typeface="Tahoma"/>
              </a:rPr>
              <a:t> данных</a:t>
            </a:r>
            <a:r>
              <a:rPr lang="ru-RU" sz="1700" spc="-12" dirty="0">
                <a:latin typeface="Tahoma"/>
                <a:cs typeface="Tahoma"/>
              </a:rPr>
              <a:t> </a:t>
            </a:r>
            <a:r>
              <a:rPr lang="ru-RU" sz="1700" dirty="0">
                <a:latin typeface="Tahoma"/>
                <a:cs typeface="Tahoma"/>
              </a:rPr>
              <a:t>даже </a:t>
            </a:r>
            <a:r>
              <a:rPr lang="ru-RU" sz="1700" spc="-6" dirty="0">
                <a:latin typeface="Tahoma"/>
                <a:cs typeface="Tahoma"/>
              </a:rPr>
              <a:t>при облачной погоде</a:t>
            </a:r>
            <a:r>
              <a:rPr lang="ru-RU" sz="1700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(данные с пассивных</a:t>
            </a:r>
            <a:r>
              <a:rPr lang="ru-RU" sz="1700" b="1" spc="18" dirty="0">
                <a:latin typeface="Tahoma"/>
                <a:cs typeface="Tahoma"/>
              </a:rPr>
              <a:t> </a:t>
            </a:r>
            <a:r>
              <a:rPr lang="ru-RU" sz="1700" b="1" spc="-6" dirty="0">
                <a:latin typeface="Tahoma"/>
                <a:cs typeface="Tahoma"/>
              </a:rPr>
              <a:t>микроволновых</a:t>
            </a:r>
            <a:r>
              <a:rPr lang="ru-RU" sz="1700" b="1" spc="12" dirty="0">
                <a:latin typeface="Tahoma"/>
                <a:cs typeface="Tahoma"/>
              </a:rPr>
              <a:t> </a:t>
            </a:r>
            <a:r>
              <a:rPr lang="ru-RU" sz="1700" b="1" spc="-12" dirty="0">
                <a:latin typeface="Tahoma"/>
                <a:cs typeface="Tahoma"/>
              </a:rPr>
              <a:t>радаров</a:t>
            </a:r>
            <a:r>
              <a:rPr lang="ru-RU" sz="1700" b="1" spc="-6" dirty="0">
                <a:latin typeface="Tahoma"/>
                <a:cs typeface="Tahoma"/>
              </a:rPr>
              <a:t>)</a:t>
            </a:r>
            <a:r>
              <a:rPr lang="ru-RU" sz="1700" spc="-6" dirty="0">
                <a:latin typeface="Tahoma"/>
                <a:cs typeface="Tahoma"/>
              </a:rPr>
              <a:t>;</a:t>
            </a:r>
            <a:endParaRPr lang="ru-RU" sz="1700" dirty="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5422" y="159052"/>
            <a:ext cx="11062383" cy="303591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41575" rIns="0" bIns="0" rtlCol="0">
            <a:spAutoFit/>
          </a:bodyPr>
          <a:lstStyle/>
          <a:p>
            <a:pPr marL="380976" algn="ctr">
              <a:spcBef>
                <a:spcPts val="327"/>
              </a:spcBef>
            </a:pPr>
            <a:r>
              <a:rPr lang="ru-RU" sz="1700" b="1">
                <a:solidFill>
                  <a:srgbClr val="FFFFFF"/>
                </a:solidFill>
                <a:latin typeface="Tahoma"/>
                <a:cs typeface="Tahoma"/>
              </a:rPr>
              <a:t>СУТЬ</a:t>
            </a:r>
            <a:r>
              <a:rPr lang="ru-RU" sz="1700" b="1" spc="6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ru-RU" sz="1700" b="1" spc="-6">
                <a:solidFill>
                  <a:srgbClr val="FFFFFF"/>
                </a:solidFill>
                <a:latin typeface="Tahoma"/>
                <a:cs typeface="Tahoma"/>
              </a:rPr>
              <a:t>ПРЕДЛОЖЕНИЯ</a:t>
            </a:r>
            <a:r>
              <a:rPr lang="ru-RU" sz="1700" b="1" spc="6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ru-RU" sz="1700" b="1">
                <a:solidFill>
                  <a:srgbClr val="FFFFFF"/>
                </a:solidFill>
                <a:latin typeface="Tahoma"/>
                <a:cs typeface="Tahoma"/>
              </a:rPr>
              <a:t>ПО</a:t>
            </a:r>
            <a:r>
              <a:rPr lang="ru-RU" sz="1700" b="1" spc="6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ru-RU" sz="1700" b="1" spc="-6">
                <a:solidFill>
                  <a:srgbClr val="FFFFFF"/>
                </a:solidFill>
                <a:latin typeface="Tahoma"/>
                <a:cs typeface="Tahoma"/>
              </a:rPr>
              <a:t>«ИНДЕКСНОМУ</a:t>
            </a:r>
            <a:r>
              <a:rPr lang="ru-RU" sz="1700" b="1" spc="12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ru-RU" sz="1700" b="1" spc="-6">
                <a:solidFill>
                  <a:srgbClr val="FFFFFF"/>
                </a:solidFill>
                <a:latin typeface="Tahoma"/>
                <a:cs typeface="Tahoma"/>
              </a:rPr>
              <a:t>СТРАХОВАНИЮ»</a:t>
            </a:r>
            <a:endParaRPr lang="ru-RU" sz="17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51375" y="1185576"/>
            <a:ext cx="2348004" cy="174712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84423" y="1170505"/>
            <a:ext cx="2468694" cy="172938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06670" y="1185576"/>
            <a:ext cx="2105563" cy="172938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1145501" y="3774401"/>
            <a:ext cx="9899410" cy="1513213"/>
          </a:xfrm>
          <a:prstGeom prst="rect">
            <a:avLst/>
          </a:prstGeom>
        </p:spPr>
        <p:txBody>
          <a:bodyPr vert="horz" wrap="square" lIns="0" tIns="13440" rIns="0" bIns="0" rtlCol="0">
            <a:spAutoFit/>
          </a:bodyPr>
          <a:lstStyle/>
          <a:p>
            <a:pPr marR="467725" algn="just" fontAlgn="base">
              <a:lnSpc>
                <a:spcPct val="100699"/>
              </a:lnSpc>
              <a:spcBef>
                <a:spcPct val="0"/>
              </a:spcBef>
              <a:spcAft>
                <a:spcPct val="0"/>
              </a:spcAft>
              <a:tabLst>
                <a:tab pos="139780" algn="l"/>
              </a:tabLst>
            </a:pPr>
            <a:r>
              <a:rPr lang="ru-RU" altLang="ru-RU" sz="1587" dirty="0">
                <a:solidFill>
                  <a:srgbClr val="273D35"/>
                </a:solidFill>
                <a:latin typeface="Arial MT"/>
                <a:cs typeface="Arial MT"/>
              </a:rPr>
              <a:t>Голландской компанией </a:t>
            </a:r>
            <a:r>
              <a:rPr lang="ru-RU" altLang="ru-RU" sz="1587" dirty="0" err="1">
                <a:solidFill>
                  <a:srgbClr val="273D35"/>
                </a:solidFill>
                <a:latin typeface="Arial MT"/>
                <a:cs typeface="Arial MT"/>
              </a:rPr>
              <a:t>VanderSat</a:t>
            </a:r>
            <a:r>
              <a:rPr lang="ru-RU" altLang="ru-RU" sz="1587" dirty="0">
                <a:solidFill>
                  <a:srgbClr val="273D35"/>
                </a:solidFill>
                <a:latin typeface="Arial MT"/>
                <a:cs typeface="Arial MT"/>
              </a:rPr>
              <a:t> разработан сервис обработки данных, который обеспечивает расчет уровня биомассы в растительности (VOD) на основе пассивных микроволновых данных дистанционного зондирования. </a:t>
            </a:r>
          </a:p>
          <a:p>
            <a:pPr marL="13440" marR="467725" indent="-302409" algn="just" fontAlgn="base">
              <a:lnSpc>
                <a:spcPct val="100699"/>
              </a:lnSpc>
              <a:spcBef>
                <a:spcPct val="0"/>
              </a:spcBef>
              <a:spcAft>
                <a:spcPct val="0"/>
              </a:spcAft>
              <a:buChar char="-"/>
              <a:tabLst>
                <a:tab pos="139780" algn="l"/>
              </a:tabLst>
            </a:pPr>
            <a:endParaRPr sz="1640" dirty="0">
              <a:latin typeface="Arial MT"/>
              <a:cs typeface="Arial MT"/>
            </a:endParaRPr>
          </a:p>
          <a:p>
            <a:pPr algn="just">
              <a:spcBef>
                <a:spcPts val="42"/>
              </a:spcBef>
              <a:buClr>
                <a:srgbClr val="273D35"/>
              </a:buClr>
            </a:pPr>
            <a:r>
              <a:rPr lang="ru-RU" altLang="ru-RU" sz="1587" dirty="0">
                <a:solidFill>
                  <a:srgbClr val="273D35"/>
                </a:solidFill>
                <a:latin typeface="Arial MT"/>
                <a:cs typeface="Arial MT"/>
              </a:rPr>
              <a:t>Индекс VOD – это расчет уровня вегетации и биомассы растения при помощи измерения количества воды в растении</a:t>
            </a:r>
            <a:r>
              <a:rPr lang="ru-RU" altLang="ru-RU" sz="1693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169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331538" y="3002727"/>
            <a:ext cx="1787678" cy="196116"/>
          </a:xfrm>
          <a:prstGeom prst="rect">
            <a:avLst/>
          </a:prstGeom>
        </p:spPr>
        <p:txBody>
          <a:bodyPr vert="horz" wrap="square" lIns="0" tIns="16800" rIns="0" bIns="0" rtlCol="0">
            <a:spAutoFit/>
          </a:bodyPr>
          <a:lstStyle/>
          <a:p>
            <a:pPr marL="13440" algn="ctr">
              <a:spcBef>
                <a:spcPts val="132"/>
              </a:spcBef>
            </a:pPr>
            <a:r>
              <a:rPr lang="ru-RU" sz="1164" spc="26" dirty="0">
                <a:latin typeface="Tahoma"/>
                <a:cs typeface="Tahoma"/>
              </a:rPr>
              <a:t>Область измерения</a:t>
            </a:r>
            <a:endParaRPr sz="1164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041018" y="2961530"/>
            <a:ext cx="331305" cy="196116"/>
          </a:xfrm>
          <a:prstGeom prst="rect">
            <a:avLst/>
          </a:prstGeom>
        </p:spPr>
        <p:txBody>
          <a:bodyPr vert="horz" wrap="square" lIns="0" tIns="16800" rIns="0" bIns="0" rtlCol="0">
            <a:spAutoFit/>
          </a:bodyPr>
          <a:lstStyle/>
          <a:p>
            <a:pPr marL="13440">
              <a:spcBef>
                <a:spcPts val="132"/>
              </a:spcBef>
            </a:pPr>
            <a:r>
              <a:rPr sz="1164" dirty="0">
                <a:solidFill>
                  <a:srgbClr val="FFFFFF"/>
                </a:solidFill>
                <a:latin typeface="Tahoma"/>
                <a:cs typeface="Tahoma"/>
              </a:rPr>
              <a:t>V</a:t>
            </a:r>
            <a:r>
              <a:rPr sz="1164" spc="37" dirty="0">
                <a:solidFill>
                  <a:srgbClr val="FFFFFF"/>
                </a:solidFill>
                <a:latin typeface="Tahoma"/>
                <a:cs typeface="Tahoma"/>
              </a:rPr>
              <a:t>O</a:t>
            </a:r>
            <a:r>
              <a:rPr sz="1164" spc="42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endParaRPr sz="1164">
              <a:latin typeface="Tahoma"/>
              <a:cs typeface="Tahoma"/>
            </a:endParaRPr>
          </a:p>
        </p:txBody>
      </p:sp>
      <p:sp>
        <p:nvSpPr>
          <p:cNvPr id="15" name="object 3"/>
          <p:cNvSpPr txBox="1"/>
          <p:nvPr/>
        </p:nvSpPr>
        <p:spPr>
          <a:xfrm>
            <a:off x="595422" y="159052"/>
            <a:ext cx="11062383" cy="303591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41575" rIns="0" bIns="0" rtlCol="0">
            <a:spAutoFit/>
          </a:bodyPr>
          <a:lstStyle/>
          <a:p>
            <a:pPr marL="380976" algn="ctr">
              <a:spcBef>
                <a:spcPts val="327"/>
              </a:spcBef>
            </a:pPr>
            <a:r>
              <a:rPr lang="ru-RU" sz="1700" b="1" dirty="0">
                <a:solidFill>
                  <a:srgbClr val="FFFFFF"/>
                </a:solidFill>
                <a:latin typeface="Tahoma"/>
                <a:cs typeface="Tahoma"/>
              </a:rPr>
              <a:t>КАК РАСЧИТЫВАЮТ ИНДЕКС </a:t>
            </a:r>
            <a:r>
              <a:rPr lang="en-US" sz="1700" b="1" dirty="0">
                <a:solidFill>
                  <a:srgbClr val="FFFFFF"/>
                </a:solidFill>
                <a:latin typeface="Tahoma"/>
                <a:cs typeface="Tahoma"/>
              </a:rPr>
              <a:t>VOD</a:t>
            </a:r>
            <a:r>
              <a:rPr lang="ru-RU" sz="1700" b="1" dirty="0">
                <a:solidFill>
                  <a:srgbClr val="FFFFFF"/>
                </a:solidFill>
                <a:latin typeface="Tahoma"/>
                <a:cs typeface="Tahoma"/>
              </a:rPr>
              <a:t>?</a:t>
            </a:r>
            <a:endParaRPr sz="1700" dirty="0">
              <a:latin typeface="Tahoma"/>
              <a:cs typeface="Tahoma"/>
            </a:endParaRP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DD741DE1-93DD-0643-BFA7-B21655995599}"/>
              </a:ext>
            </a:extLst>
          </p:cNvPr>
          <p:cNvCxnSpPr>
            <a:cxnSpLocks/>
          </p:cNvCxnSpPr>
          <p:nvPr/>
        </p:nvCxnSpPr>
        <p:spPr>
          <a:xfrm>
            <a:off x="7399379" y="2049001"/>
            <a:ext cx="798258" cy="0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771C25C5-C903-F943-B364-D1353ECAD46B}"/>
              </a:ext>
            </a:extLst>
          </p:cNvPr>
          <p:cNvCxnSpPr>
            <a:cxnSpLocks/>
          </p:cNvCxnSpPr>
          <p:nvPr/>
        </p:nvCxnSpPr>
        <p:spPr>
          <a:xfrm>
            <a:off x="4307238" y="2035195"/>
            <a:ext cx="798258" cy="0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ject 13">
            <a:extLst>
              <a:ext uri="{FF2B5EF4-FFF2-40B4-BE49-F238E27FC236}">
                <a16:creationId xmlns:a16="http://schemas.microsoft.com/office/drawing/2014/main" id="{470CE182-D891-AB4A-B877-636BB223F419}"/>
              </a:ext>
            </a:extLst>
          </p:cNvPr>
          <p:cNvSpPr txBox="1"/>
          <p:nvPr/>
        </p:nvSpPr>
        <p:spPr>
          <a:xfrm>
            <a:off x="2124931" y="3002727"/>
            <a:ext cx="1787678" cy="196116"/>
          </a:xfrm>
          <a:prstGeom prst="rect">
            <a:avLst/>
          </a:prstGeom>
        </p:spPr>
        <p:txBody>
          <a:bodyPr vert="horz" wrap="square" lIns="0" tIns="16800" rIns="0" bIns="0" rtlCol="0">
            <a:spAutoFit/>
          </a:bodyPr>
          <a:lstStyle/>
          <a:p>
            <a:pPr marL="13440" algn="ctr">
              <a:spcBef>
                <a:spcPts val="132"/>
              </a:spcBef>
            </a:pPr>
            <a:r>
              <a:rPr lang="ru-RU" sz="1164" spc="26" dirty="0">
                <a:latin typeface="Tahoma"/>
                <a:cs typeface="Tahoma"/>
              </a:rPr>
              <a:t>Пассивные микроволны</a:t>
            </a:r>
            <a:endParaRPr sz="1164" dirty="0">
              <a:latin typeface="Tahoma"/>
              <a:cs typeface="Tahoma"/>
            </a:endParaRPr>
          </a:p>
        </p:txBody>
      </p:sp>
      <p:sp>
        <p:nvSpPr>
          <p:cNvPr id="30" name="object 13">
            <a:extLst>
              <a:ext uri="{FF2B5EF4-FFF2-40B4-BE49-F238E27FC236}">
                <a16:creationId xmlns:a16="http://schemas.microsoft.com/office/drawing/2014/main" id="{DB108BA8-22B9-BD40-B363-F036922CDFD2}"/>
              </a:ext>
            </a:extLst>
          </p:cNvPr>
          <p:cNvSpPr txBox="1"/>
          <p:nvPr/>
        </p:nvSpPr>
        <p:spPr>
          <a:xfrm>
            <a:off x="8365612" y="3008104"/>
            <a:ext cx="1787678" cy="196116"/>
          </a:xfrm>
          <a:prstGeom prst="rect">
            <a:avLst/>
          </a:prstGeom>
        </p:spPr>
        <p:txBody>
          <a:bodyPr vert="horz" wrap="square" lIns="0" tIns="16800" rIns="0" bIns="0" rtlCol="0">
            <a:spAutoFit/>
          </a:bodyPr>
          <a:lstStyle/>
          <a:p>
            <a:pPr marL="13440" algn="ctr">
              <a:spcBef>
                <a:spcPts val="132"/>
              </a:spcBef>
            </a:pPr>
            <a:r>
              <a:rPr lang="ru-RU" sz="1164" spc="26" dirty="0">
                <a:latin typeface="Tahoma"/>
                <a:cs typeface="Tahoma"/>
              </a:rPr>
              <a:t>Индекс </a:t>
            </a:r>
            <a:r>
              <a:rPr lang="en-US" sz="1164" spc="26" dirty="0">
                <a:latin typeface="Tahoma"/>
                <a:cs typeface="Tahoma"/>
              </a:rPr>
              <a:t>VOD</a:t>
            </a:r>
            <a:endParaRPr sz="1164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857279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18606" y="1296194"/>
            <a:ext cx="7625036" cy="3703493"/>
            <a:chOff x="3419855" y="1202436"/>
            <a:chExt cx="6181725" cy="34994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0320" y="1202436"/>
              <a:ext cx="3214116" cy="172669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87083" y="2973324"/>
              <a:ext cx="3214116" cy="172821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10827" y="3026663"/>
              <a:ext cx="637031" cy="47548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19855" y="4238243"/>
              <a:ext cx="1120139" cy="13868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877706" y="4679401"/>
            <a:ext cx="299048" cy="183158"/>
          </a:xfrm>
          <a:prstGeom prst="rect">
            <a:avLst/>
          </a:prstGeom>
        </p:spPr>
        <p:txBody>
          <a:bodyPr vert="horz" wrap="square" lIns="0" tIns="12096" rIns="0" bIns="0" rtlCol="0">
            <a:spAutoFit/>
          </a:bodyPr>
          <a:lstStyle/>
          <a:p>
            <a:pPr marL="13440">
              <a:spcBef>
                <a:spcPts val="95"/>
              </a:spcBef>
            </a:pPr>
            <a:r>
              <a:rPr sz="1111" spc="-11" dirty="0">
                <a:solidFill>
                  <a:srgbClr val="273D35"/>
                </a:solidFill>
                <a:latin typeface="Arial MT"/>
                <a:cs typeface="Arial MT"/>
              </a:rPr>
              <a:t>0.4</a:t>
            </a:r>
            <a:r>
              <a:rPr sz="1111" spc="-5" dirty="0">
                <a:solidFill>
                  <a:srgbClr val="273D35"/>
                </a:solidFill>
                <a:latin typeface="Arial MT"/>
                <a:cs typeface="Arial MT"/>
              </a:rPr>
              <a:t>5</a:t>
            </a:r>
            <a:endParaRPr sz="1111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66457" y="4679400"/>
            <a:ext cx="824566" cy="183158"/>
          </a:xfrm>
          <a:prstGeom prst="rect">
            <a:avLst/>
          </a:prstGeom>
        </p:spPr>
        <p:txBody>
          <a:bodyPr vert="horz" wrap="square" lIns="0" tIns="12096" rIns="0" bIns="0" rtlCol="0">
            <a:spAutoFit/>
          </a:bodyPr>
          <a:lstStyle/>
          <a:p>
            <a:pPr marL="13440">
              <a:spcBef>
                <a:spcPts val="95"/>
              </a:spcBef>
              <a:tabLst>
                <a:tab pos="538960" algn="l"/>
              </a:tabLst>
            </a:pPr>
            <a:r>
              <a:rPr sz="1111" spc="-11" dirty="0">
                <a:solidFill>
                  <a:srgbClr val="273D35"/>
                </a:solidFill>
                <a:latin typeface="Arial MT"/>
                <a:cs typeface="Arial MT"/>
              </a:rPr>
              <a:t>0.0</a:t>
            </a:r>
            <a:r>
              <a:rPr sz="1111" spc="-5" dirty="0">
                <a:solidFill>
                  <a:srgbClr val="273D35"/>
                </a:solidFill>
                <a:latin typeface="Arial MT"/>
                <a:cs typeface="Arial MT"/>
              </a:rPr>
              <a:t>5</a:t>
            </a:r>
            <a:r>
              <a:rPr sz="1111" dirty="0">
                <a:solidFill>
                  <a:srgbClr val="273D35"/>
                </a:solidFill>
                <a:latin typeface="Times New Roman"/>
                <a:cs typeface="Times New Roman"/>
              </a:rPr>
              <a:t>	</a:t>
            </a:r>
            <a:r>
              <a:rPr sz="1111" spc="-11" dirty="0">
                <a:solidFill>
                  <a:srgbClr val="273D35"/>
                </a:solidFill>
                <a:latin typeface="Arial MT"/>
                <a:cs typeface="Arial MT"/>
              </a:rPr>
              <a:t>0.2</a:t>
            </a:r>
            <a:r>
              <a:rPr sz="1111" spc="-5" dirty="0">
                <a:solidFill>
                  <a:srgbClr val="273D35"/>
                </a:solidFill>
                <a:latin typeface="Arial MT"/>
                <a:cs typeface="Arial MT"/>
              </a:rPr>
              <a:t>5</a:t>
            </a:r>
            <a:endParaRPr sz="1111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240438" y="1272807"/>
            <a:ext cx="5660410" cy="3782118"/>
            <a:chOff x="1928621" y="1180337"/>
            <a:chExt cx="5348605" cy="3573779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18587" y="1927859"/>
              <a:ext cx="3069335" cy="222503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87255" y="4189137"/>
              <a:ext cx="396096" cy="10583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045963" y="4189475"/>
              <a:ext cx="434340" cy="102235"/>
            </a:xfrm>
            <a:custGeom>
              <a:avLst/>
              <a:gdLst/>
              <a:ahLst/>
              <a:cxnLst/>
              <a:rect l="l" t="t" r="r" b="b"/>
              <a:pathLst>
                <a:path w="434339" h="102235">
                  <a:moveTo>
                    <a:pt x="0" y="0"/>
                  </a:moveTo>
                  <a:lnTo>
                    <a:pt x="0" y="102107"/>
                  </a:lnTo>
                  <a:lnTo>
                    <a:pt x="434339" y="102107"/>
                  </a:lnTo>
                  <a:lnTo>
                    <a:pt x="434339" y="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2222"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40227" y="1279257"/>
              <a:ext cx="1186489" cy="587641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040635" y="1260347"/>
              <a:ext cx="1186180" cy="603885"/>
            </a:xfrm>
            <a:custGeom>
              <a:avLst/>
              <a:gdLst/>
              <a:ahLst/>
              <a:cxnLst/>
              <a:rect l="l" t="t" r="r" b="b"/>
              <a:pathLst>
                <a:path w="1186180" h="603885">
                  <a:moveTo>
                    <a:pt x="0" y="0"/>
                  </a:moveTo>
                  <a:lnTo>
                    <a:pt x="0" y="603503"/>
                  </a:lnTo>
                  <a:lnTo>
                    <a:pt x="1185671" y="603503"/>
                  </a:lnTo>
                  <a:lnTo>
                    <a:pt x="1185671" y="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2222"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06167" y="1321307"/>
              <a:ext cx="263652" cy="15544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113787" y="1328927"/>
              <a:ext cx="251460" cy="143510"/>
            </a:xfrm>
            <a:custGeom>
              <a:avLst/>
              <a:gdLst/>
              <a:ahLst/>
              <a:cxnLst/>
              <a:rect l="l" t="t" r="r" b="b"/>
              <a:pathLst>
                <a:path w="251460" h="143509">
                  <a:moveTo>
                    <a:pt x="0" y="0"/>
                  </a:moveTo>
                  <a:lnTo>
                    <a:pt x="0" y="143255"/>
                  </a:lnTo>
                  <a:lnTo>
                    <a:pt x="251459" y="143255"/>
                  </a:lnTo>
                  <a:lnTo>
                    <a:pt x="251459" y="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64A3"/>
              </a:solidFill>
            </a:ln>
          </p:spPr>
          <p:txBody>
            <a:bodyPr wrap="square" lIns="0" tIns="0" rIns="0" bIns="0" rtlCol="0"/>
            <a:lstStyle/>
            <a:p>
              <a:endParaRPr sz="2222"/>
            </a:p>
          </p:txBody>
        </p:sp>
        <p:sp>
          <p:nvSpPr>
            <p:cNvPr id="17" name="object 17"/>
            <p:cNvSpPr/>
            <p:nvPr/>
          </p:nvSpPr>
          <p:spPr>
            <a:xfrm>
              <a:off x="1929383" y="1181099"/>
              <a:ext cx="3888104" cy="3572510"/>
            </a:xfrm>
            <a:custGeom>
              <a:avLst/>
              <a:gdLst/>
              <a:ahLst/>
              <a:cxnLst/>
              <a:rect l="l" t="t" r="r" b="b"/>
              <a:pathLst>
                <a:path w="3888104" h="3572510">
                  <a:moveTo>
                    <a:pt x="0" y="0"/>
                  </a:moveTo>
                  <a:lnTo>
                    <a:pt x="0" y="3572255"/>
                  </a:lnTo>
                  <a:lnTo>
                    <a:pt x="3887723" y="3572255"/>
                  </a:lnTo>
                  <a:lnTo>
                    <a:pt x="3887723" y="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2222"/>
            </a:p>
          </p:txBody>
        </p:sp>
        <p:sp>
          <p:nvSpPr>
            <p:cNvPr id="18" name="object 18"/>
            <p:cNvSpPr/>
            <p:nvPr/>
          </p:nvSpPr>
          <p:spPr>
            <a:xfrm>
              <a:off x="4248912" y="1927860"/>
              <a:ext cx="3028315" cy="902335"/>
            </a:xfrm>
            <a:custGeom>
              <a:avLst/>
              <a:gdLst/>
              <a:ahLst/>
              <a:cxnLst/>
              <a:rect l="l" t="t" r="r" b="b"/>
              <a:pathLst>
                <a:path w="3028315" h="902335">
                  <a:moveTo>
                    <a:pt x="95015" y="835220"/>
                  </a:moveTo>
                  <a:lnTo>
                    <a:pt x="85344" y="801624"/>
                  </a:lnTo>
                  <a:lnTo>
                    <a:pt x="0" y="880872"/>
                  </a:lnTo>
                  <a:lnTo>
                    <a:pt x="79248" y="895664"/>
                  </a:lnTo>
                  <a:lnTo>
                    <a:pt x="79248" y="839724"/>
                  </a:lnTo>
                  <a:lnTo>
                    <a:pt x="95015" y="835220"/>
                  </a:lnTo>
                  <a:close/>
                </a:path>
                <a:path w="3028315" h="902335">
                  <a:moveTo>
                    <a:pt x="104629" y="868614"/>
                  </a:moveTo>
                  <a:lnTo>
                    <a:pt x="95015" y="835220"/>
                  </a:lnTo>
                  <a:lnTo>
                    <a:pt x="79248" y="839724"/>
                  </a:lnTo>
                  <a:lnTo>
                    <a:pt x="88392" y="873252"/>
                  </a:lnTo>
                  <a:lnTo>
                    <a:pt x="104629" y="868614"/>
                  </a:lnTo>
                  <a:close/>
                </a:path>
                <a:path w="3028315" h="902335">
                  <a:moveTo>
                    <a:pt x="114300" y="902208"/>
                  </a:moveTo>
                  <a:lnTo>
                    <a:pt x="104629" y="868614"/>
                  </a:lnTo>
                  <a:lnTo>
                    <a:pt x="88392" y="873252"/>
                  </a:lnTo>
                  <a:lnTo>
                    <a:pt x="79248" y="839724"/>
                  </a:lnTo>
                  <a:lnTo>
                    <a:pt x="79248" y="895664"/>
                  </a:lnTo>
                  <a:lnTo>
                    <a:pt x="114300" y="902208"/>
                  </a:lnTo>
                  <a:close/>
                </a:path>
                <a:path w="3028315" h="902335">
                  <a:moveTo>
                    <a:pt x="3028188" y="33528"/>
                  </a:moveTo>
                  <a:lnTo>
                    <a:pt x="3019044" y="0"/>
                  </a:lnTo>
                  <a:lnTo>
                    <a:pt x="95015" y="835220"/>
                  </a:lnTo>
                  <a:lnTo>
                    <a:pt x="104629" y="868614"/>
                  </a:lnTo>
                  <a:lnTo>
                    <a:pt x="3028188" y="3352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2222"/>
            </a:p>
          </p:txBody>
        </p:sp>
      </p:grp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301280" y="5690403"/>
            <a:ext cx="11587852" cy="30464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-18475" rIns="0" bIns="-18475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6771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222" dirty="0" err="1">
                <a:solidFill>
                  <a:srgbClr val="202124"/>
                </a:solidFill>
                <a:latin typeface="inherit"/>
              </a:rPr>
              <a:t>VanderSat</a:t>
            </a:r>
            <a:r>
              <a:rPr lang="ru-RU" altLang="ru-RU" sz="2222" dirty="0">
                <a:solidFill>
                  <a:srgbClr val="202124"/>
                </a:solidFill>
                <a:latin typeface="inherit"/>
              </a:rPr>
              <a:t> предоставляет информацию VOD с разрешении 100x100 м, на ежедневной основе</a:t>
            </a:r>
            <a:r>
              <a:rPr lang="ru-RU" altLang="ru-RU" sz="1058" dirty="0"/>
              <a:t> </a:t>
            </a:r>
            <a:endParaRPr lang="ru-RU" altLang="ru-RU" sz="1905" dirty="0">
              <a:latin typeface="Arial" panose="020B0604020202020204" pitchFamily="34" charset="0"/>
            </a:endParaRPr>
          </a:p>
        </p:txBody>
      </p:sp>
      <p:sp>
        <p:nvSpPr>
          <p:cNvPr id="22" name="object 3"/>
          <p:cNvSpPr txBox="1"/>
          <p:nvPr/>
        </p:nvSpPr>
        <p:spPr>
          <a:xfrm>
            <a:off x="595422" y="159052"/>
            <a:ext cx="10909983" cy="303591"/>
          </a:xfrm>
          <a:prstGeom prst="rect">
            <a:avLst/>
          </a:prstGeom>
          <a:solidFill>
            <a:srgbClr val="548235"/>
          </a:solidFill>
          <a:ln w="12693">
            <a:noFill/>
          </a:ln>
        </p:spPr>
        <p:txBody>
          <a:bodyPr vert="horz" wrap="square" lIns="0" tIns="41575" rIns="0" bIns="0" rtlCol="0">
            <a:spAutoFit/>
          </a:bodyPr>
          <a:lstStyle/>
          <a:p>
            <a:pPr marL="380976" algn="ctr">
              <a:spcBef>
                <a:spcPts val="327"/>
              </a:spcBef>
            </a:pPr>
            <a:r>
              <a:rPr lang="ru-RU" sz="1700" b="1" dirty="0">
                <a:solidFill>
                  <a:srgbClr val="FFFFFF"/>
                </a:solidFill>
                <a:latin typeface="Tahoma"/>
                <a:cs typeface="Tahoma"/>
              </a:rPr>
              <a:t>ИНДЕКС БИОМАССЫ В РАСТИТЕНИЯ (</a:t>
            </a:r>
            <a:r>
              <a:rPr lang="en-US" sz="1700" b="1" dirty="0">
                <a:solidFill>
                  <a:srgbClr val="FFFFFF"/>
                </a:solidFill>
                <a:latin typeface="Tahoma"/>
                <a:cs typeface="Tahoma"/>
              </a:rPr>
              <a:t>VOD</a:t>
            </a:r>
            <a:r>
              <a:rPr lang="ru-RU" sz="1700" b="1" dirty="0">
                <a:solidFill>
                  <a:srgbClr val="FFFFFF"/>
                </a:solidFill>
                <a:latin typeface="Tahoma"/>
                <a:cs typeface="Tahoma"/>
              </a:rPr>
              <a:t>) – КРАТКАЯ ИНФОРМАЦИЯ </a:t>
            </a:r>
            <a:endParaRPr sz="1700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78257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692902" y="808581"/>
            <a:ext cx="1230047" cy="576067"/>
          </a:xfrm>
          <a:prstGeom prst="rect">
            <a:avLst/>
          </a:prstGeom>
        </p:spPr>
        <p:txBody>
          <a:bodyPr vert="horz" wrap="square" lIns="0" tIns="92976" rIns="0" bIns="0" rtlCol="0">
            <a:spAutoFit/>
          </a:bodyPr>
          <a:lstStyle/>
          <a:p>
            <a:pPr marL="37039" algn="ctr">
              <a:spcBef>
                <a:spcPts val="732"/>
              </a:spcBef>
            </a:pPr>
            <a:r>
              <a:rPr sz="1700" b="1" spc="-6" dirty="0">
                <a:solidFill>
                  <a:srgbClr val="007934"/>
                </a:solidFill>
                <a:latin typeface="Calibri"/>
                <a:cs typeface="Calibri"/>
              </a:rPr>
              <a:t>Фаза</a:t>
            </a:r>
            <a:r>
              <a:rPr sz="1700" b="1" spc="-60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007934"/>
                </a:solidFill>
                <a:latin typeface="Calibri"/>
                <a:cs typeface="Calibri"/>
              </a:rPr>
              <a:t>1</a:t>
            </a:r>
            <a:endParaRPr sz="1700" dirty="0">
              <a:latin typeface="Calibri"/>
              <a:cs typeface="Calibri"/>
            </a:endParaRPr>
          </a:p>
          <a:p>
            <a:pPr algn="ctr">
              <a:spcBef>
                <a:spcPts val="393"/>
              </a:spcBef>
            </a:pPr>
            <a:r>
              <a:rPr sz="1100" i="1" spc="-6" dirty="0">
                <a:solidFill>
                  <a:srgbClr val="007934"/>
                </a:solidFill>
                <a:latin typeface="Calibri"/>
                <a:cs typeface="Calibri"/>
              </a:rPr>
              <a:t>1</a:t>
            </a:r>
            <a:r>
              <a:rPr sz="1100" i="1" spc="-30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lang="ru-RU" sz="1100" i="1" spc="-30" dirty="0">
                <a:solidFill>
                  <a:srgbClr val="007934"/>
                </a:solidFill>
                <a:latin typeface="Calibri"/>
                <a:cs typeface="Calibri"/>
              </a:rPr>
              <a:t>мая</a:t>
            </a:r>
            <a:r>
              <a:rPr sz="1100" i="1" spc="-24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100" i="1" dirty="0">
                <a:solidFill>
                  <a:srgbClr val="007934"/>
                </a:solidFill>
                <a:latin typeface="Calibri"/>
                <a:cs typeface="Calibri"/>
              </a:rPr>
              <a:t>–</a:t>
            </a:r>
            <a:r>
              <a:rPr sz="1100" i="1" spc="-24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lang="ru-RU" sz="1100" i="1" spc="-6" dirty="0">
                <a:solidFill>
                  <a:srgbClr val="007934"/>
                </a:solidFill>
                <a:latin typeface="Calibri"/>
                <a:cs typeface="Calibri"/>
              </a:rPr>
              <a:t>30 </a:t>
            </a:r>
            <a:r>
              <a:rPr sz="1100" i="1" spc="-24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100" i="1" spc="-6" dirty="0" err="1">
                <a:solidFill>
                  <a:srgbClr val="007934"/>
                </a:solidFill>
                <a:latin typeface="Calibri"/>
                <a:cs typeface="Calibri"/>
              </a:rPr>
              <a:t>ию</a:t>
            </a:r>
            <a:r>
              <a:rPr lang="ru-RU" sz="1100" i="1" spc="-6" dirty="0" err="1">
                <a:solidFill>
                  <a:srgbClr val="007934"/>
                </a:solidFill>
                <a:latin typeface="Calibri"/>
                <a:cs typeface="Calibri"/>
              </a:rPr>
              <a:t>ня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46106" y="808581"/>
            <a:ext cx="1433220" cy="576067"/>
          </a:xfrm>
          <a:prstGeom prst="rect">
            <a:avLst/>
          </a:prstGeom>
        </p:spPr>
        <p:txBody>
          <a:bodyPr vert="horz" wrap="square" lIns="0" tIns="92976" rIns="0" bIns="0" rtlCol="0">
            <a:spAutoFit/>
          </a:bodyPr>
          <a:lstStyle/>
          <a:p>
            <a:pPr marR="58205" algn="ctr">
              <a:spcBef>
                <a:spcPts val="732"/>
              </a:spcBef>
            </a:pPr>
            <a:r>
              <a:rPr sz="1700" b="1" spc="-6" dirty="0">
                <a:solidFill>
                  <a:srgbClr val="007934"/>
                </a:solidFill>
                <a:latin typeface="Calibri"/>
                <a:cs typeface="Calibri"/>
              </a:rPr>
              <a:t>Фаза</a:t>
            </a:r>
            <a:r>
              <a:rPr sz="1700" b="1" spc="-60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007934"/>
                </a:solidFill>
                <a:latin typeface="Calibri"/>
                <a:cs typeface="Calibri"/>
              </a:rPr>
              <a:t>2</a:t>
            </a:r>
            <a:endParaRPr sz="1700" dirty="0">
              <a:latin typeface="Calibri"/>
              <a:cs typeface="Calibri"/>
            </a:endParaRPr>
          </a:p>
          <a:p>
            <a:pPr algn="ctr">
              <a:spcBef>
                <a:spcPts val="393"/>
              </a:spcBef>
            </a:pPr>
            <a:r>
              <a:rPr sz="1100" i="1" spc="-6" dirty="0">
                <a:solidFill>
                  <a:srgbClr val="007934"/>
                </a:solidFill>
                <a:latin typeface="Calibri"/>
                <a:cs typeface="Calibri"/>
              </a:rPr>
              <a:t>1</a:t>
            </a:r>
            <a:r>
              <a:rPr sz="1100" i="1" spc="-30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100" i="1" spc="-6" dirty="0">
                <a:solidFill>
                  <a:srgbClr val="007934"/>
                </a:solidFill>
                <a:latin typeface="Calibri"/>
                <a:cs typeface="Calibri"/>
              </a:rPr>
              <a:t>июля</a:t>
            </a:r>
            <a:r>
              <a:rPr sz="1100" i="1" spc="-18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sz="1100" i="1" dirty="0">
                <a:solidFill>
                  <a:srgbClr val="007934"/>
                </a:solidFill>
                <a:latin typeface="Calibri"/>
                <a:cs typeface="Calibri"/>
              </a:rPr>
              <a:t>–</a:t>
            </a:r>
            <a:r>
              <a:rPr sz="1100" i="1" spc="-24" dirty="0">
                <a:solidFill>
                  <a:srgbClr val="007934"/>
                </a:solidFill>
                <a:latin typeface="Calibri"/>
                <a:cs typeface="Calibri"/>
              </a:rPr>
              <a:t> </a:t>
            </a:r>
            <a:r>
              <a:rPr lang="ru-RU" sz="1100" i="1" spc="-6" dirty="0">
                <a:solidFill>
                  <a:srgbClr val="007934"/>
                </a:solidFill>
                <a:latin typeface="Calibri"/>
                <a:cs typeface="Calibri"/>
              </a:rPr>
              <a:t>30 </a:t>
            </a:r>
            <a:r>
              <a:rPr sz="1100" i="1" spc="-6" dirty="0" err="1">
                <a:solidFill>
                  <a:srgbClr val="007934"/>
                </a:solidFill>
                <a:latin typeface="Calibri"/>
                <a:cs typeface="Calibri"/>
              </a:rPr>
              <a:t>августа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942806" y="1488691"/>
            <a:ext cx="2388136" cy="76218"/>
          </a:xfrm>
          <a:custGeom>
            <a:avLst/>
            <a:gdLst/>
            <a:ahLst/>
            <a:cxnLst/>
            <a:rect l="l" t="t" r="r" b="b"/>
            <a:pathLst>
              <a:path w="179133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1275"/>
                </a:lnTo>
                <a:lnTo>
                  <a:pt x="63500" y="41275"/>
                </a:lnTo>
                <a:lnTo>
                  <a:pt x="63500" y="34925"/>
                </a:lnTo>
                <a:lnTo>
                  <a:pt x="76200" y="34925"/>
                </a:lnTo>
                <a:lnTo>
                  <a:pt x="76200" y="0"/>
                </a:lnTo>
                <a:close/>
              </a:path>
              <a:path w="1791335" h="76200">
                <a:moveTo>
                  <a:pt x="1714842" y="0"/>
                </a:moveTo>
                <a:lnTo>
                  <a:pt x="1714842" y="76200"/>
                </a:lnTo>
                <a:lnTo>
                  <a:pt x="1784692" y="41275"/>
                </a:lnTo>
                <a:lnTo>
                  <a:pt x="1727542" y="41275"/>
                </a:lnTo>
                <a:lnTo>
                  <a:pt x="1727542" y="34925"/>
                </a:lnTo>
                <a:lnTo>
                  <a:pt x="1784692" y="34925"/>
                </a:lnTo>
                <a:lnTo>
                  <a:pt x="1714842" y="0"/>
                </a:lnTo>
                <a:close/>
              </a:path>
              <a:path w="1791335" h="76200">
                <a:moveTo>
                  <a:pt x="76200" y="34925"/>
                </a:moveTo>
                <a:lnTo>
                  <a:pt x="63500" y="34925"/>
                </a:lnTo>
                <a:lnTo>
                  <a:pt x="63500" y="41275"/>
                </a:lnTo>
                <a:lnTo>
                  <a:pt x="76200" y="41275"/>
                </a:lnTo>
                <a:lnTo>
                  <a:pt x="76200" y="34925"/>
                </a:lnTo>
                <a:close/>
              </a:path>
              <a:path w="1791335" h="76200">
                <a:moveTo>
                  <a:pt x="1714842" y="34925"/>
                </a:moveTo>
                <a:lnTo>
                  <a:pt x="76200" y="34925"/>
                </a:lnTo>
                <a:lnTo>
                  <a:pt x="76200" y="41275"/>
                </a:lnTo>
                <a:lnTo>
                  <a:pt x="1714842" y="41275"/>
                </a:lnTo>
                <a:lnTo>
                  <a:pt x="1714842" y="34925"/>
                </a:lnTo>
                <a:close/>
              </a:path>
              <a:path w="1791335" h="76200">
                <a:moveTo>
                  <a:pt x="1784692" y="34925"/>
                </a:moveTo>
                <a:lnTo>
                  <a:pt x="1727542" y="34925"/>
                </a:lnTo>
                <a:lnTo>
                  <a:pt x="1727542" y="41275"/>
                </a:lnTo>
                <a:lnTo>
                  <a:pt x="1784692" y="41275"/>
                </a:lnTo>
                <a:lnTo>
                  <a:pt x="1791042" y="38100"/>
                </a:lnTo>
                <a:lnTo>
                  <a:pt x="1784692" y="34925"/>
                </a:lnTo>
                <a:close/>
              </a:path>
            </a:pathLst>
          </a:custGeom>
          <a:solidFill>
            <a:srgbClr val="0079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71970" y="1488691"/>
            <a:ext cx="2944323" cy="76218"/>
          </a:xfrm>
          <a:custGeom>
            <a:avLst/>
            <a:gdLst/>
            <a:ahLst/>
            <a:cxnLst/>
            <a:rect l="l" t="t" r="r" b="b"/>
            <a:pathLst>
              <a:path w="2208529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1275"/>
                </a:lnTo>
                <a:lnTo>
                  <a:pt x="63500" y="41275"/>
                </a:lnTo>
                <a:lnTo>
                  <a:pt x="63500" y="34925"/>
                </a:lnTo>
                <a:lnTo>
                  <a:pt x="76200" y="34925"/>
                </a:lnTo>
                <a:lnTo>
                  <a:pt x="76200" y="0"/>
                </a:lnTo>
                <a:close/>
              </a:path>
              <a:path w="2208529" h="76200">
                <a:moveTo>
                  <a:pt x="2131758" y="0"/>
                </a:moveTo>
                <a:lnTo>
                  <a:pt x="2131758" y="76200"/>
                </a:lnTo>
                <a:lnTo>
                  <a:pt x="2201608" y="41275"/>
                </a:lnTo>
                <a:lnTo>
                  <a:pt x="2144458" y="41275"/>
                </a:lnTo>
                <a:lnTo>
                  <a:pt x="2144458" y="34925"/>
                </a:lnTo>
                <a:lnTo>
                  <a:pt x="2201608" y="34925"/>
                </a:lnTo>
                <a:lnTo>
                  <a:pt x="2131758" y="0"/>
                </a:lnTo>
                <a:close/>
              </a:path>
              <a:path w="2208529" h="76200">
                <a:moveTo>
                  <a:pt x="76200" y="34925"/>
                </a:moveTo>
                <a:lnTo>
                  <a:pt x="63500" y="34925"/>
                </a:lnTo>
                <a:lnTo>
                  <a:pt x="63500" y="41275"/>
                </a:lnTo>
                <a:lnTo>
                  <a:pt x="76200" y="41275"/>
                </a:lnTo>
                <a:lnTo>
                  <a:pt x="76200" y="34925"/>
                </a:lnTo>
                <a:close/>
              </a:path>
              <a:path w="2208529" h="76200">
                <a:moveTo>
                  <a:pt x="2131758" y="34925"/>
                </a:moveTo>
                <a:lnTo>
                  <a:pt x="76200" y="34925"/>
                </a:lnTo>
                <a:lnTo>
                  <a:pt x="76200" y="41275"/>
                </a:lnTo>
                <a:lnTo>
                  <a:pt x="2131758" y="41275"/>
                </a:lnTo>
                <a:lnTo>
                  <a:pt x="2131758" y="34925"/>
                </a:lnTo>
                <a:close/>
              </a:path>
              <a:path w="2208529" h="76200">
                <a:moveTo>
                  <a:pt x="2201608" y="34925"/>
                </a:moveTo>
                <a:lnTo>
                  <a:pt x="2144458" y="34925"/>
                </a:lnTo>
                <a:lnTo>
                  <a:pt x="2144458" y="41275"/>
                </a:lnTo>
                <a:lnTo>
                  <a:pt x="2201608" y="41275"/>
                </a:lnTo>
                <a:lnTo>
                  <a:pt x="2207958" y="38100"/>
                </a:lnTo>
                <a:lnTo>
                  <a:pt x="2201608" y="34925"/>
                </a:lnTo>
                <a:close/>
              </a:path>
            </a:pathLst>
          </a:custGeom>
          <a:solidFill>
            <a:srgbClr val="0079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20150" y="159052"/>
            <a:ext cx="11337656" cy="298924"/>
          </a:xfrm>
          <a:prstGeom prst="rect">
            <a:avLst/>
          </a:prstGeom>
          <a:solidFill>
            <a:srgbClr val="458C2C"/>
          </a:solidFill>
          <a:ln w="12693">
            <a:solidFill>
              <a:srgbClr val="465A56"/>
            </a:solidFill>
          </a:ln>
        </p:spPr>
        <p:txBody>
          <a:bodyPr vert="horz" wrap="square" lIns="0" tIns="30236" rIns="0" bIns="0" rtlCol="0">
            <a:spAutoFit/>
          </a:bodyPr>
          <a:lstStyle/>
          <a:p>
            <a:pPr marR="67275" algn="ctr">
              <a:spcBef>
                <a:spcPts val="238"/>
              </a:spcBef>
            </a:pPr>
            <a:r>
              <a:rPr lang="ru-RU" sz="1700" b="1" spc="-6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ИНФОРМАЦИЯ О СТРАХОВОМ ПРОДУКТЕ</a:t>
            </a:r>
            <a:endParaRPr sz="17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06" y="1600994"/>
            <a:ext cx="10363200" cy="3068855"/>
          </a:xfrm>
          <a:prstGeom prst="rect">
            <a:avLst/>
          </a:prstGeom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11402"/>
              </p:ext>
            </p:extLst>
          </p:nvPr>
        </p:nvGraphicFramePr>
        <p:xfrm>
          <a:off x="1163875" y="4548601"/>
          <a:ext cx="9625913" cy="19753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2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31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31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719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20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2970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ПЕРИОД</a:t>
                      </a:r>
                      <a:endParaRPr lang="en-US" sz="1200" b="1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СТРАХОВОЙ ЗАЩИТЫ</a:t>
                      </a:r>
                    </a:p>
                  </a:txBody>
                  <a:tcPr marL="12698" marR="12698" marT="9527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ФАЗА 1 </a:t>
                      </a:r>
                    </a:p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МАЯ                                               30 ИЮНЯ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ФАЗА 2</a:t>
                      </a:r>
                    </a:p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ИЮЛЯ                                            30 АВГУСТА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85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ТРИГГЕР</a:t>
                      </a:r>
                    </a:p>
                  </a:txBody>
                  <a:tcPr marL="12698" marR="12698" marT="9527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Умеренный дефицит биомассы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3%      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Значительный дефицит биомассы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Сильный дефицит биомассы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Умеренный дефицит 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биомассы 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Значительный дефицит биомассы 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Сильный дефицит биомассы</a:t>
                      </a:r>
                    </a:p>
                    <a:p>
                      <a:pPr algn="ctr" fontAlgn="t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Страховой тариф </a:t>
                      </a:r>
                    </a:p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ВЫПЛАТА</a:t>
                      </a:r>
                      <a:endParaRPr lang="ru-RU" sz="1200" b="1" i="0" u="none" strike="noStrike" dirty="0"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12%</a:t>
                      </a:r>
                      <a:endParaRPr lang="ru-RU" sz="1200" b="1" i="0" u="none" strike="noStrike" dirty="0"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12%</a:t>
                      </a:r>
                      <a:endParaRPr lang="ru-RU" sz="1200" b="1" i="0" u="none" strike="noStrike" dirty="0"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24%</a:t>
                      </a:r>
                      <a:endParaRPr lang="ru-RU" sz="1200" b="1" i="0" u="none" strike="noStrike" dirty="0"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698" marR="12698" marT="9527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89893" y="675590"/>
            <a:ext cx="6610626" cy="3527208"/>
          </a:xfrm>
          <a:prstGeom prst="rect">
            <a:avLst/>
          </a:prstGeom>
        </p:spPr>
      </p:pic>
      <p:sp>
        <p:nvSpPr>
          <p:cNvPr id="4" name="object 3"/>
          <p:cNvSpPr txBox="1"/>
          <p:nvPr/>
        </p:nvSpPr>
        <p:spPr>
          <a:xfrm>
            <a:off x="595423" y="159052"/>
            <a:ext cx="10986184" cy="303591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41575" rIns="0" bIns="0" rtlCol="0">
            <a:spAutoFit/>
          </a:bodyPr>
          <a:lstStyle/>
          <a:p>
            <a:pPr marL="380976" algn="ctr">
              <a:spcBef>
                <a:spcPts val="327"/>
              </a:spcBef>
            </a:pPr>
            <a:r>
              <a:rPr lang="ru-RU" sz="1700" b="1" dirty="0">
                <a:solidFill>
                  <a:srgbClr val="FFFFFF"/>
                </a:solidFill>
                <a:latin typeface="Tahoma"/>
                <a:cs typeface="Tahoma"/>
              </a:rPr>
              <a:t>ПАСТБИЩНЫЕ ЗЕМЛИ В КАЗАХСТАНЕ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8FFF4C16-6689-6E44-B8A9-78988E041917}"/>
              </a:ext>
            </a:extLst>
          </p:cNvPr>
          <p:cNvSpPr txBox="1"/>
          <p:nvPr/>
        </p:nvSpPr>
        <p:spPr>
          <a:xfrm>
            <a:off x="9631362" y="1226110"/>
            <a:ext cx="2189440" cy="540234"/>
          </a:xfrm>
          <a:prstGeom prst="rect">
            <a:avLst/>
          </a:prstGeom>
        </p:spPr>
        <p:txBody>
          <a:bodyPr vert="horz" wrap="square" lIns="0" tIns="18817" rIns="0" bIns="0" rtlCol="0">
            <a:spAutoFit/>
          </a:bodyPr>
          <a:lstStyle/>
          <a:p>
            <a:pPr marL="13440">
              <a:spcBef>
                <a:spcPts val="148"/>
              </a:spcBef>
            </a:pPr>
            <a:r>
              <a:rPr sz="3387" b="1" spc="-143" dirty="0">
                <a:solidFill>
                  <a:srgbClr val="273D35"/>
                </a:solidFill>
                <a:latin typeface="Tahoma"/>
                <a:cs typeface="Tahoma"/>
              </a:rPr>
              <a:t>76</a:t>
            </a:r>
            <a:r>
              <a:rPr lang="ru-RU" sz="3387" b="1" spc="-143" dirty="0">
                <a:solidFill>
                  <a:srgbClr val="273D35"/>
                </a:solidFill>
                <a:latin typeface="Tahoma"/>
                <a:cs typeface="Tahoma"/>
              </a:rPr>
              <a:t> </a:t>
            </a:r>
            <a:r>
              <a:rPr lang="ru-RU" sz="3387" b="1" spc="-143" dirty="0" err="1">
                <a:solidFill>
                  <a:srgbClr val="273D35"/>
                </a:solidFill>
                <a:latin typeface="Tahoma"/>
                <a:cs typeface="Tahoma"/>
              </a:rPr>
              <a:t>млн.га</a:t>
            </a:r>
            <a:r>
              <a:rPr lang="ru-RU" sz="3387" b="1" spc="-143" dirty="0">
                <a:solidFill>
                  <a:srgbClr val="273D35"/>
                </a:solidFill>
                <a:latin typeface="Tahoma"/>
                <a:cs typeface="Tahoma"/>
              </a:rPr>
              <a:t> </a:t>
            </a:r>
            <a:endParaRPr sz="3387" dirty="0">
              <a:latin typeface="Tahoma"/>
              <a:cs typeface="Tahoma"/>
            </a:endParaRPr>
          </a:p>
        </p:txBody>
      </p:sp>
      <p:graphicFrame>
        <p:nvGraphicFramePr>
          <p:cNvPr id="7" name="object 4">
            <a:extLst>
              <a:ext uri="{FF2B5EF4-FFF2-40B4-BE49-F238E27FC236}">
                <a16:creationId xmlns:a16="http://schemas.microsoft.com/office/drawing/2014/main" id="{447672FF-6BAC-FF41-876D-26354FECC5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848581"/>
              </p:ext>
            </p:extLst>
          </p:nvPr>
        </p:nvGraphicFramePr>
        <p:xfrm>
          <a:off x="1942306" y="4415745"/>
          <a:ext cx="8305800" cy="23327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4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90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УСЛОВИЯ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СТРАХОВАНИЯ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58C2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ПЕРИОД</a:t>
                      </a:r>
                      <a:r>
                        <a:rPr sz="900" b="1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СТРАХОВАНИЯ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4700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3D7D6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ru-RU"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 </a:t>
                      </a:r>
                      <a:r>
                        <a:rPr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1</a:t>
                      </a:r>
                      <a:r>
                        <a:rPr sz="1050" spc="-3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мая</a:t>
                      </a:r>
                      <a:r>
                        <a:rPr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по </a:t>
                      </a:r>
                      <a:r>
                        <a:rPr lang="ru-RU"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30</a:t>
                      </a:r>
                      <a:r>
                        <a:rPr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августа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8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СТРАХОВАЯ</a:t>
                      </a:r>
                      <a:r>
                        <a:rPr sz="900" b="1" spc="-1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СТОИМОСТЬ,</a:t>
                      </a:r>
                      <a:r>
                        <a:rPr sz="900" b="1" spc="-1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ТГ./ГА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4700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tc>
                  <a:txBody>
                    <a:bodyPr/>
                    <a:lstStyle/>
                    <a:p>
                      <a:pPr marL="66929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ru-RU"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27</a:t>
                      </a:r>
                      <a:r>
                        <a:rPr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000</a:t>
                      </a:r>
                      <a:r>
                        <a:rPr lang="ru-RU"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 (с возможностью увеличения до 100,000)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8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ТАР</a:t>
                      </a:r>
                      <a:r>
                        <a:rPr sz="900" b="1" spc="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ИФ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%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4700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3D7D6"/>
                    </a:solidFill>
                  </a:tcPr>
                </a:tc>
                <a:tc>
                  <a:txBody>
                    <a:bodyPr/>
                    <a:lstStyle/>
                    <a:p>
                      <a:pPr marL="65976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ru-RU"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3.2</a:t>
                      </a:r>
                      <a:r>
                        <a:rPr lang="ru-RU" sz="1050" spc="-10" baseline="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%</a:t>
                      </a:r>
                      <a:r>
                        <a:rPr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от</a:t>
                      </a:r>
                      <a:r>
                        <a:rPr sz="1050" spc="-1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страховой</a:t>
                      </a:r>
                      <a:r>
                        <a:rPr sz="1050" spc="-2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суммы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3D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8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ПРЕМИЯ,</a:t>
                      </a:r>
                      <a:r>
                        <a:rPr sz="900" b="1" spc="-3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ТГ./ГА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4700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ru-RU" sz="1050" spc="-10" baseline="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864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84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lang="ru-RU" sz="900" dirty="0">
                          <a:latin typeface="Calibri"/>
                          <a:cs typeface="Calibri"/>
                        </a:rPr>
                        <a:t>ПРЕМИЯ С УЧЕТОМ ГОС.ПОДДЕРЖКИ ТГ./ГА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47001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ru-RU" sz="1050" dirty="0">
                          <a:latin typeface="Calibri"/>
                          <a:cs typeface="Calibri"/>
                        </a:rPr>
                        <a:t>172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3663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646207"/>
                  </a:ext>
                </a:extLst>
              </a:tr>
              <a:tr h="379797">
                <a:tc>
                  <a:txBody>
                    <a:bodyPr/>
                    <a:lstStyle/>
                    <a:p>
                      <a:pPr marL="91440" marR="187325">
                        <a:lnSpc>
                          <a:spcPts val="790"/>
                        </a:lnSpc>
                        <a:spcBef>
                          <a:spcPts val="440"/>
                        </a:spcBef>
                      </a:pP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МА</a:t>
                      </a:r>
                      <a:r>
                        <a:rPr sz="900" b="1" spc="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К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</a:t>
                      </a:r>
                      <a:r>
                        <a:rPr sz="900" b="1" spc="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МА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Л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Ь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Н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АЯ СТРАХО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В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АЯ 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ВЫПЛАТА,</a:t>
                      </a:r>
                      <a:r>
                        <a:rPr sz="900" b="1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%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55893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tc>
                  <a:txBody>
                    <a:bodyPr/>
                    <a:lstStyle/>
                    <a:p>
                      <a:pPr marL="6737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ru-RU"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24</a:t>
                      </a:r>
                      <a:r>
                        <a:rPr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%</a:t>
                      </a:r>
                      <a:r>
                        <a:rPr sz="1050" spc="-2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от</a:t>
                      </a:r>
                      <a:r>
                        <a:rPr sz="1050" spc="-2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страховой</a:t>
                      </a:r>
                      <a:r>
                        <a:rPr sz="1050" spc="-2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суммы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429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296">
                <a:tc>
                  <a:txBody>
                    <a:bodyPr/>
                    <a:lstStyle/>
                    <a:p>
                      <a:pPr marL="91440" marR="187325">
                        <a:lnSpc>
                          <a:spcPts val="790"/>
                        </a:lnSpc>
                        <a:spcBef>
                          <a:spcPts val="445"/>
                        </a:spcBef>
                      </a:pP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МА</a:t>
                      </a:r>
                      <a:r>
                        <a:rPr sz="900" b="1" spc="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К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С</a:t>
                      </a:r>
                      <a:r>
                        <a:rPr sz="900" b="1" spc="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МА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Л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Ь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Н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АЯ СТРАХО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В</a:t>
                      </a:r>
                      <a:r>
                        <a:rPr sz="900" b="1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АЯ 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ВЫПЛАТА,</a:t>
                      </a:r>
                      <a:r>
                        <a:rPr sz="900" b="1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5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ТГ.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6528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3D7D6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ru-RU" sz="1050" spc="-1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6</a:t>
                      </a:r>
                      <a:r>
                        <a:rPr lang="ru-RU" sz="1050" spc="-10" baseline="0" dirty="0">
                          <a:solidFill>
                            <a:srgbClr val="283E36"/>
                          </a:solidFill>
                          <a:latin typeface="Calibri"/>
                          <a:cs typeface="Calibri"/>
                        </a:rPr>
                        <a:t> 480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34298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3D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2488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60630" y="6459199"/>
            <a:ext cx="1163408" cy="219830"/>
          </a:xfrm>
          <a:prstGeom prst="rect">
            <a:avLst/>
          </a:prstGeom>
        </p:spPr>
      </p:pic>
      <p:pic>
        <p:nvPicPr>
          <p:cNvPr id="3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36820" y="1336486"/>
            <a:ext cx="3068616" cy="4956106"/>
          </a:xfrm>
          <a:prstGeom prst="rect">
            <a:avLst/>
          </a:prstGeom>
        </p:spPr>
      </p:pic>
      <p:pic>
        <p:nvPicPr>
          <p:cNvPr id="4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548" y="1320302"/>
            <a:ext cx="3043709" cy="4927090"/>
          </a:xfrm>
          <a:prstGeom prst="rect">
            <a:avLst/>
          </a:prstGeom>
        </p:spPr>
      </p:pic>
      <p:pic>
        <p:nvPicPr>
          <p:cNvPr id="5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164362" y="1320302"/>
            <a:ext cx="3068616" cy="4966200"/>
          </a:xfrm>
          <a:prstGeom prst="rect">
            <a:avLst/>
          </a:prstGeom>
        </p:spPr>
      </p:pic>
      <p:sp>
        <p:nvSpPr>
          <p:cNvPr id="7" name="object 5"/>
          <p:cNvSpPr txBox="1"/>
          <p:nvPr/>
        </p:nvSpPr>
        <p:spPr>
          <a:xfrm>
            <a:off x="456406" y="457994"/>
            <a:ext cx="10948515" cy="273113"/>
          </a:xfrm>
          <a:prstGeom prst="rect">
            <a:avLst/>
          </a:prstGeom>
          <a:solidFill>
            <a:srgbClr val="458C2C"/>
          </a:solidFill>
          <a:ln w="12693">
            <a:solidFill>
              <a:srgbClr val="465A56"/>
            </a:solidFill>
          </a:ln>
        </p:spPr>
        <p:txBody>
          <a:bodyPr vert="horz" wrap="square" lIns="0" tIns="1512" rIns="0" bIns="0" rtlCol="0">
            <a:spAutoFit/>
          </a:bodyPr>
          <a:lstStyle/>
          <a:p>
            <a:pPr marL="126236" algn="ctr">
              <a:spcBef>
                <a:spcPts val="12"/>
              </a:spcBef>
            </a:pPr>
            <a:r>
              <a:rPr lang="kk-KZ" sz="1700" b="1" spc="-6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ИСТОРИЧЕСКИЕ ДАННЫЕ ПО ИНДЕКСУ БИОМАССЫ</a:t>
            </a:r>
            <a:endParaRPr lang="kk-KZ" sz="17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742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7396" y="1407288"/>
            <a:ext cx="3607932" cy="1499916"/>
          </a:xfrm>
          <a:prstGeom prst="rect">
            <a:avLst/>
          </a:prstGeom>
        </p:spPr>
      </p:pic>
      <p:pic>
        <p:nvPicPr>
          <p:cNvPr id="3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01451" y="1407287"/>
            <a:ext cx="3606319" cy="1498318"/>
          </a:xfrm>
          <a:prstGeom prst="rect">
            <a:avLst/>
          </a:prstGeom>
        </p:spPr>
      </p:pic>
      <p:pic>
        <p:nvPicPr>
          <p:cNvPr id="4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194859" y="1407287"/>
            <a:ext cx="3562766" cy="1498318"/>
          </a:xfrm>
          <a:prstGeom prst="rect">
            <a:avLst/>
          </a:prstGeom>
        </p:spPr>
      </p:pic>
      <p:pic>
        <p:nvPicPr>
          <p:cNvPr id="5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24169" y="3081420"/>
            <a:ext cx="3607932" cy="1525749"/>
          </a:xfrm>
          <a:prstGeom prst="rect">
            <a:avLst/>
          </a:prstGeom>
        </p:spPr>
      </p:pic>
      <p:pic>
        <p:nvPicPr>
          <p:cNvPr id="6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98086" y="4887806"/>
            <a:ext cx="3607932" cy="1498318"/>
          </a:xfrm>
          <a:prstGeom prst="rect">
            <a:avLst/>
          </a:prstGeom>
        </p:spPr>
      </p:pic>
      <p:pic>
        <p:nvPicPr>
          <p:cNvPr id="7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32095" y="4879741"/>
            <a:ext cx="3562766" cy="1496719"/>
          </a:xfrm>
          <a:prstGeom prst="rect">
            <a:avLst/>
          </a:prstGeom>
        </p:spPr>
      </p:pic>
      <p:pic>
        <p:nvPicPr>
          <p:cNvPr id="8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35459" y="4842644"/>
            <a:ext cx="3606319" cy="1533815"/>
          </a:xfrm>
          <a:prstGeom prst="rect">
            <a:avLst/>
          </a:prstGeom>
        </p:spPr>
      </p:pic>
      <p:pic>
        <p:nvPicPr>
          <p:cNvPr id="9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127120" y="3029809"/>
            <a:ext cx="3554708" cy="1496719"/>
          </a:xfrm>
          <a:prstGeom prst="rect">
            <a:avLst/>
          </a:prstGeom>
        </p:spPr>
      </p:pic>
      <p:pic>
        <p:nvPicPr>
          <p:cNvPr id="10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401452" y="3076582"/>
            <a:ext cx="3511158" cy="1495105"/>
          </a:xfrm>
          <a:prstGeom prst="rect">
            <a:avLst/>
          </a:prstGeom>
        </p:spPr>
      </p:pic>
      <p:sp>
        <p:nvSpPr>
          <p:cNvPr id="12" name="object 5"/>
          <p:cNvSpPr txBox="1"/>
          <p:nvPr/>
        </p:nvSpPr>
        <p:spPr>
          <a:xfrm>
            <a:off x="456406" y="457994"/>
            <a:ext cx="10948515" cy="273113"/>
          </a:xfrm>
          <a:prstGeom prst="rect">
            <a:avLst/>
          </a:prstGeom>
          <a:solidFill>
            <a:srgbClr val="458C2C"/>
          </a:solidFill>
          <a:ln w="12693">
            <a:solidFill>
              <a:srgbClr val="465A56"/>
            </a:solidFill>
          </a:ln>
        </p:spPr>
        <p:txBody>
          <a:bodyPr vert="horz" wrap="square" lIns="0" tIns="1512" rIns="0" bIns="0" rtlCol="0">
            <a:spAutoFit/>
          </a:bodyPr>
          <a:lstStyle/>
          <a:p>
            <a:pPr marL="126236" algn="ctr">
              <a:spcBef>
                <a:spcPts val="12"/>
              </a:spcBef>
            </a:pPr>
            <a:r>
              <a:rPr lang="kk-KZ" sz="1700" b="1" spc="-6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ИСТОРИЧЕСКИЕ ДАННЫЕ ПО ИНДЕКСУ БИОМАССЫ</a:t>
            </a:r>
            <a:endParaRPr sz="17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266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6588" y="2072373"/>
            <a:ext cx="5765049" cy="3493309"/>
            <a:chOff x="1767671" y="2071893"/>
            <a:chExt cx="4324350" cy="3492500"/>
          </a:xfrm>
        </p:grpSpPr>
        <p:sp>
          <p:nvSpPr>
            <p:cNvPr id="3" name="object 3"/>
            <p:cNvSpPr/>
            <p:nvPr/>
          </p:nvSpPr>
          <p:spPr>
            <a:xfrm>
              <a:off x="1767671" y="2071893"/>
              <a:ext cx="4324350" cy="3492500"/>
            </a:xfrm>
            <a:custGeom>
              <a:avLst/>
              <a:gdLst/>
              <a:ahLst/>
              <a:cxnLst/>
              <a:rect l="l" t="t" r="r" b="b"/>
              <a:pathLst>
                <a:path w="4324350" h="3492500">
                  <a:moveTo>
                    <a:pt x="4059631" y="0"/>
                  </a:moveTo>
                  <a:lnTo>
                    <a:pt x="264312" y="0"/>
                  </a:lnTo>
                  <a:lnTo>
                    <a:pt x="216802" y="4258"/>
                  </a:lnTo>
                  <a:lnTo>
                    <a:pt x="172086" y="16536"/>
                  </a:lnTo>
                  <a:lnTo>
                    <a:pt x="130909" y="36086"/>
                  </a:lnTo>
                  <a:lnTo>
                    <a:pt x="94020" y="62162"/>
                  </a:lnTo>
                  <a:lnTo>
                    <a:pt x="62163" y="94017"/>
                  </a:lnTo>
                  <a:lnTo>
                    <a:pt x="36086" y="130905"/>
                  </a:lnTo>
                  <a:lnTo>
                    <a:pt x="16536" y="172080"/>
                  </a:lnTo>
                  <a:lnTo>
                    <a:pt x="4258" y="216793"/>
                  </a:lnTo>
                  <a:lnTo>
                    <a:pt x="0" y="264299"/>
                  </a:lnTo>
                  <a:lnTo>
                    <a:pt x="0" y="3229368"/>
                  </a:lnTo>
                  <a:lnTo>
                    <a:pt x="4231" y="3276569"/>
                  </a:lnTo>
                  <a:lnTo>
                    <a:pt x="16429" y="3320994"/>
                  </a:lnTo>
                  <a:lnTo>
                    <a:pt x="35853" y="3361903"/>
                  </a:lnTo>
                  <a:lnTo>
                    <a:pt x="61762" y="3398554"/>
                  </a:lnTo>
                  <a:lnTo>
                    <a:pt x="93412" y="3430204"/>
                  </a:lnTo>
                  <a:lnTo>
                    <a:pt x="130063" y="3456112"/>
                  </a:lnTo>
                  <a:lnTo>
                    <a:pt x="170972" y="3475536"/>
                  </a:lnTo>
                  <a:lnTo>
                    <a:pt x="215397" y="3487735"/>
                  </a:lnTo>
                  <a:lnTo>
                    <a:pt x="262597" y="3491966"/>
                  </a:lnTo>
                  <a:lnTo>
                    <a:pt x="4061333" y="3491966"/>
                  </a:lnTo>
                  <a:lnTo>
                    <a:pt x="4108536" y="3487735"/>
                  </a:lnTo>
                  <a:lnTo>
                    <a:pt x="4152964" y="3475536"/>
                  </a:lnTo>
                  <a:lnTo>
                    <a:pt x="4193873" y="3456112"/>
                  </a:lnTo>
                  <a:lnTo>
                    <a:pt x="4230523" y="3430204"/>
                  </a:lnTo>
                  <a:lnTo>
                    <a:pt x="4262172" y="3398554"/>
                  </a:lnTo>
                  <a:lnTo>
                    <a:pt x="4288079" y="3361903"/>
                  </a:lnTo>
                  <a:lnTo>
                    <a:pt x="4307502" y="3320994"/>
                  </a:lnTo>
                  <a:lnTo>
                    <a:pt x="4319700" y="3276569"/>
                  </a:lnTo>
                  <a:lnTo>
                    <a:pt x="4323930" y="3229368"/>
                  </a:lnTo>
                  <a:lnTo>
                    <a:pt x="4323930" y="264299"/>
                  </a:lnTo>
                  <a:lnTo>
                    <a:pt x="4319672" y="216793"/>
                  </a:lnTo>
                  <a:lnTo>
                    <a:pt x="4307394" y="172080"/>
                  </a:lnTo>
                  <a:lnTo>
                    <a:pt x="4287844" y="130905"/>
                  </a:lnTo>
                  <a:lnTo>
                    <a:pt x="4261768" y="94017"/>
                  </a:lnTo>
                  <a:lnTo>
                    <a:pt x="4229913" y="62162"/>
                  </a:lnTo>
                  <a:lnTo>
                    <a:pt x="4193024" y="36086"/>
                  </a:lnTo>
                  <a:lnTo>
                    <a:pt x="4151850" y="16536"/>
                  </a:lnTo>
                  <a:lnTo>
                    <a:pt x="4107137" y="4258"/>
                  </a:lnTo>
                  <a:lnTo>
                    <a:pt x="4059631" y="0"/>
                  </a:lnTo>
                  <a:close/>
                </a:path>
              </a:pathLst>
            </a:custGeom>
            <a:solidFill>
              <a:srgbClr val="E4EBF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2275104" y="4055082"/>
              <a:ext cx="3240405" cy="403582"/>
            </a:xfrm>
            <a:custGeom>
              <a:avLst/>
              <a:gdLst/>
              <a:ahLst/>
              <a:cxnLst/>
              <a:rect l="l" t="t" r="r" b="b"/>
              <a:pathLst>
                <a:path w="3240404" h="337185">
                  <a:moveTo>
                    <a:pt x="3183775" y="0"/>
                  </a:moveTo>
                  <a:lnTo>
                    <a:pt x="56159" y="0"/>
                  </a:lnTo>
                  <a:lnTo>
                    <a:pt x="34300" y="4413"/>
                  </a:lnTo>
                  <a:lnTo>
                    <a:pt x="16449" y="16449"/>
                  </a:lnTo>
                  <a:lnTo>
                    <a:pt x="4413" y="34300"/>
                  </a:lnTo>
                  <a:lnTo>
                    <a:pt x="0" y="56159"/>
                  </a:lnTo>
                  <a:lnTo>
                    <a:pt x="0" y="280784"/>
                  </a:lnTo>
                  <a:lnTo>
                    <a:pt x="4413" y="302642"/>
                  </a:lnTo>
                  <a:lnTo>
                    <a:pt x="16449" y="320494"/>
                  </a:lnTo>
                  <a:lnTo>
                    <a:pt x="34300" y="332530"/>
                  </a:lnTo>
                  <a:lnTo>
                    <a:pt x="56159" y="336943"/>
                  </a:lnTo>
                  <a:lnTo>
                    <a:pt x="3183775" y="336943"/>
                  </a:lnTo>
                  <a:lnTo>
                    <a:pt x="3205634" y="332530"/>
                  </a:lnTo>
                  <a:lnTo>
                    <a:pt x="3223485" y="320494"/>
                  </a:lnTo>
                  <a:lnTo>
                    <a:pt x="3235521" y="302642"/>
                  </a:lnTo>
                  <a:lnTo>
                    <a:pt x="3239935" y="280784"/>
                  </a:lnTo>
                  <a:lnTo>
                    <a:pt x="3239935" y="56159"/>
                  </a:lnTo>
                  <a:lnTo>
                    <a:pt x="3235521" y="34300"/>
                  </a:lnTo>
                  <a:lnTo>
                    <a:pt x="3223485" y="16449"/>
                  </a:lnTo>
                  <a:lnTo>
                    <a:pt x="3205634" y="4413"/>
                  </a:lnTo>
                  <a:lnTo>
                    <a:pt x="3183775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75104" y="4826825"/>
              <a:ext cx="3240405" cy="219075"/>
            </a:xfrm>
            <a:custGeom>
              <a:avLst/>
              <a:gdLst/>
              <a:ahLst/>
              <a:cxnLst/>
              <a:rect l="l" t="t" r="r" b="b"/>
              <a:pathLst>
                <a:path w="3240404" h="219075">
                  <a:moveTo>
                    <a:pt x="3203422" y="0"/>
                  </a:moveTo>
                  <a:lnTo>
                    <a:pt x="36512" y="0"/>
                  </a:lnTo>
                  <a:lnTo>
                    <a:pt x="22299" y="2869"/>
                  </a:lnTo>
                  <a:lnTo>
                    <a:pt x="10693" y="10693"/>
                  </a:lnTo>
                  <a:lnTo>
                    <a:pt x="2869" y="22299"/>
                  </a:lnTo>
                  <a:lnTo>
                    <a:pt x="0" y="36512"/>
                  </a:lnTo>
                  <a:lnTo>
                    <a:pt x="0" y="182549"/>
                  </a:lnTo>
                  <a:lnTo>
                    <a:pt x="2869" y="196763"/>
                  </a:lnTo>
                  <a:lnTo>
                    <a:pt x="10693" y="208368"/>
                  </a:lnTo>
                  <a:lnTo>
                    <a:pt x="22299" y="216193"/>
                  </a:lnTo>
                  <a:lnTo>
                    <a:pt x="36512" y="219062"/>
                  </a:lnTo>
                  <a:lnTo>
                    <a:pt x="3203422" y="219062"/>
                  </a:lnTo>
                  <a:lnTo>
                    <a:pt x="3217635" y="216193"/>
                  </a:lnTo>
                  <a:lnTo>
                    <a:pt x="3229241" y="208368"/>
                  </a:lnTo>
                  <a:lnTo>
                    <a:pt x="3237066" y="196763"/>
                  </a:lnTo>
                  <a:lnTo>
                    <a:pt x="3239935" y="182549"/>
                  </a:lnTo>
                  <a:lnTo>
                    <a:pt x="3239935" y="36512"/>
                  </a:lnTo>
                  <a:lnTo>
                    <a:pt x="3237066" y="22299"/>
                  </a:lnTo>
                  <a:lnTo>
                    <a:pt x="3229241" y="10693"/>
                  </a:lnTo>
                  <a:lnTo>
                    <a:pt x="3217635" y="2869"/>
                  </a:lnTo>
                  <a:lnTo>
                    <a:pt x="3203422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6253428" y="1052311"/>
            <a:ext cx="469839" cy="199932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 algn="ctr">
              <a:spcBef>
                <a:spcPts val="119"/>
              </a:spcBef>
            </a:pPr>
            <a:r>
              <a:rPr sz="1200" b="1" spc="6" dirty="0">
                <a:solidFill>
                  <a:srgbClr val="545465"/>
                </a:solidFill>
                <a:latin typeface="Segoe UI"/>
                <a:cs typeface="Segoe UI"/>
              </a:rPr>
              <a:t>Е</a:t>
            </a: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С</a:t>
            </a:r>
            <a:r>
              <a:rPr sz="1200" b="1" spc="-6" dirty="0">
                <a:solidFill>
                  <a:srgbClr val="545465"/>
                </a:solidFill>
                <a:latin typeface="Segoe UI"/>
                <a:cs typeface="Segoe UI"/>
              </a:rPr>
              <a:t>Б</a:t>
            </a: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Д</a:t>
            </a:r>
            <a:endParaRPr sz="1200" dirty="0">
              <a:latin typeface="Segoe UI"/>
              <a:cs typeface="Segoe U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095624" y="1348906"/>
            <a:ext cx="785604" cy="515103"/>
            <a:chOff x="4572313" y="1348594"/>
            <a:chExt cx="589280" cy="514984"/>
          </a:xfrm>
        </p:grpSpPr>
        <p:sp>
          <p:nvSpPr>
            <p:cNvPr id="10" name="object 10"/>
            <p:cNvSpPr/>
            <p:nvPr/>
          </p:nvSpPr>
          <p:spPr>
            <a:xfrm>
              <a:off x="4578659" y="135494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576465" y="0"/>
                  </a:moveTo>
                  <a:lnTo>
                    <a:pt x="0" y="0"/>
                  </a:lnTo>
                  <a:lnTo>
                    <a:pt x="0" y="144360"/>
                  </a:lnTo>
                  <a:lnTo>
                    <a:pt x="576465" y="144360"/>
                  </a:lnTo>
                  <a:lnTo>
                    <a:pt x="576465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578659" y="135494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0" y="0"/>
                  </a:moveTo>
                  <a:lnTo>
                    <a:pt x="576178" y="0"/>
                  </a:lnTo>
                  <a:lnTo>
                    <a:pt x="576178" y="144283"/>
                  </a:lnTo>
                  <a:lnTo>
                    <a:pt x="0" y="144283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578659" y="153459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576465" y="0"/>
                  </a:moveTo>
                  <a:lnTo>
                    <a:pt x="0" y="0"/>
                  </a:lnTo>
                  <a:lnTo>
                    <a:pt x="0" y="144360"/>
                  </a:lnTo>
                  <a:lnTo>
                    <a:pt x="576465" y="144360"/>
                  </a:lnTo>
                  <a:lnTo>
                    <a:pt x="576465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578659" y="153459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0" y="0"/>
                  </a:moveTo>
                  <a:lnTo>
                    <a:pt x="576178" y="0"/>
                  </a:lnTo>
                  <a:lnTo>
                    <a:pt x="576178" y="144283"/>
                  </a:lnTo>
                  <a:lnTo>
                    <a:pt x="0" y="144283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578659" y="171292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576465" y="0"/>
                  </a:moveTo>
                  <a:lnTo>
                    <a:pt x="0" y="0"/>
                  </a:lnTo>
                  <a:lnTo>
                    <a:pt x="0" y="144360"/>
                  </a:lnTo>
                  <a:lnTo>
                    <a:pt x="576465" y="144360"/>
                  </a:lnTo>
                  <a:lnTo>
                    <a:pt x="576465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578659" y="1712921"/>
              <a:ext cx="576580" cy="144780"/>
            </a:xfrm>
            <a:custGeom>
              <a:avLst/>
              <a:gdLst/>
              <a:ahLst/>
              <a:cxnLst/>
              <a:rect l="l" t="t" r="r" b="b"/>
              <a:pathLst>
                <a:path w="576579" h="144780">
                  <a:moveTo>
                    <a:pt x="0" y="0"/>
                  </a:moveTo>
                  <a:lnTo>
                    <a:pt x="576178" y="0"/>
                  </a:lnTo>
                  <a:lnTo>
                    <a:pt x="576178" y="144283"/>
                  </a:lnTo>
                  <a:lnTo>
                    <a:pt x="0" y="144283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634175" y="1391888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232727" y="0"/>
                  </a:moveTo>
                  <a:lnTo>
                    <a:pt x="0" y="0"/>
                  </a:lnTo>
                  <a:lnTo>
                    <a:pt x="0" y="74612"/>
                  </a:lnTo>
                  <a:lnTo>
                    <a:pt x="232727" y="74612"/>
                  </a:lnTo>
                  <a:lnTo>
                    <a:pt x="2327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634175" y="1391888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0" y="0"/>
                  </a:moveTo>
                  <a:lnTo>
                    <a:pt x="232602" y="0"/>
                  </a:lnTo>
                  <a:lnTo>
                    <a:pt x="232602" y="74577"/>
                  </a:lnTo>
                  <a:lnTo>
                    <a:pt x="0" y="74577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634175" y="1569463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232727" y="0"/>
                  </a:moveTo>
                  <a:lnTo>
                    <a:pt x="0" y="0"/>
                  </a:lnTo>
                  <a:lnTo>
                    <a:pt x="0" y="74612"/>
                  </a:lnTo>
                  <a:lnTo>
                    <a:pt x="232727" y="74612"/>
                  </a:lnTo>
                  <a:lnTo>
                    <a:pt x="2327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634175" y="1569463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0" y="0"/>
                  </a:moveTo>
                  <a:lnTo>
                    <a:pt x="232602" y="0"/>
                  </a:lnTo>
                  <a:lnTo>
                    <a:pt x="232602" y="74577"/>
                  </a:lnTo>
                  <a:lnTo>
                    <a:pt x="0" y="74577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634174" y="1747791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232714" y="0"/>
                  </a:moveTo>
                  <a:lnTo>
                    <a:pt x="0" y="0"/>
                  </a:lnTo>
                  <a:lnTo>
                    <a:pt x="0" y="74612"/>
                  </a:lnTo>
                  <a:lnTo>
                    <a:pt x="232714" y="74612"/>
                  </a:lnTo>
                  <a:lnTo>
                    <a:pt x="2327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634174" y="1747791"/>
              <a:ext cx="233045" cy="74930"/>
            </a:xfrm>
            <a:custGeom>
              <a:avLst/>
              <a:gdLst/>
              <a:ahLst/>
              <a:cxnLst/>
              <a:rect l="l" t="t" r="r" b="b"/>
              <a:pathLst>
                <a:path w="233045" h="74930">
                  <a:moveTo>
                    <a:pt x="0" y="0"/>
                  </a:moveTo>
                  <a:lnTo>
                    <a:pt x="232602" y="0"/>
                  </a:lnTo>
                  <a:lnTo>
                    <a:pt x="232602" y="74577"/>
                  </a:lnTo>
                  <a:lnTo>
                    <a:pt x="0" y="74577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968072" y="4820511"/>
            <a:ext cx="2637023" cy="199932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Осуществление</a:t>
            </a:r>
            <a:r>
              <a:rPr sz="1200" spc="-1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страховой</a:t>
            </a:r>
            <a:r>
              <a:rPr sz="1200" spc="-1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выплаты.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855449" y="3103711"/>
            <a:ext cx="5497606" cy="1652975"/>
            <a:chOff x="1391767" y="3102990"/>
            <a:chExt cx="4123741" cy="1652592"/>
          </a:xfrm>
        </p:grpSpPr>
        <p:sp>
          <p:nvSpPr>
            <p:cNvPr id="24" name="object 24"/>
            <p:cNvSpPr/>
            <p:nvPr/>
          </p:nvSpPr>
          <p:spPr>
            <a:xfrm>
              <a:off x="1391767" y="3102990"/>
              <a:ext cx="707390" cy="1196340"/>
            </a:xfrm>
            <a:custGeom>
              <a:avLst/>
              <a:gdLst/>
              <a:ahLst/>
              <a:cxnLst/>
              <a:rect l="l" t="t" r="r" b="b"/>
              <a:pathLst>
                <a:path w="707389" h="1196339">
                  <a:moveTo>
                    <a:pt x="285648" y="1094498"/>
                  </a:moveTo>
                  <a:lnTo>
                    <a:pt x="167601" y="1094498"/>
                  </a:lnTo>
                  <a:lnTo>
                    <a:pt x="167601" y="1043698"/>
                  </a:lnTo>
                  <a:lnTo>
                    <a:pt x="15201" y="1119898"/>
                  </a:lnTo>
                  <a:lnTo>
                    <a:pt x="167601" y="1196098"/>
                  </a:lnTo>
                  <a:lnTo>
                    <a:pt x="167601" y="1145298"/>
                  </a:lnTo>
                  <a:lnTo>
                    <a:pt x="285648" y="1145298"/>
                  </a:lnTo>
                  <a:lnTo>
                    <a:pt x="285648" y="1094498"/>
                  </a:lnTo>
                  <a:close/>
                </a:path>
                <a:path w="707389" h="1196339">
                  <a:moveTo>
                    <a:pt x="488848" y="1094498"/>
                  </a:moveTo>
                  <a:lnTo>
                    <a:pt x="336448" y="1094498"/>
                  </a:lnTo>
                  <a:lnTo>
                    <a:pt x="336448" y="1145298"/>
                  </a:lnTo>
                  <a:lnTo>
                    <a:pt x="488848" y="1145298"/>
                  </a:lnTo>
                  <a:lnTo>
                    <a:pt x="488848" y="1094498"/>
                  </a:lnTo>
                  <a:close/>
                </a:path>
                <a:path w="707389" h="1196339">
                  <a:moveTo>
                    <a:pt x="692048" y="1094498"/>
                  </a:moveTo>
                  <a:lnTo>
                    <a:pt x="539648" y="1094498"/>
                  </a:lnTo>
                  <a:lnTo>
                    <a:pt x="539648" y="1145298"/>
                  </a:lnTo>
                  <a:lnTo>
                    <a:pt x="692048" y="1145298"/>
                  </a:lnTo>
                  <a:lnTo>
                    <a:pt x="692048" y="1094498"/>
                  </a:lnTo>
                  <a:close/>
                </a:path>
                <a:path w="707389" h="1196339">
                  <a:moveTo>
                    <a:pt x="707199" y="75755"/>
                  </a:moveTo>
                  <a:lnTo>
                    <a:pt x="656767" y="50723"/>
                  </a:lnTo>
                  <a:lnTo>
                    <a:pt x="554570" y="0"/>
                  </a:lnTo>
                  <a:lnTo>
                    <a:pt x="554723" y="50800"/>
                  </a:lnTo>
                  <a:lnTo>
                    <a:pt x="0" y="52463"/>
                  </a:lnTo>
                  <a:lnTo>
                    <a:pt x="152" y="103263"/>
                  </a:lnTo>
                  <a:lnTo>
                    <a:pt x="554875" y="101600"/>
                  </a:lnTo>
                  <a:lnTo>
                    <a:pt x="555028" y="152400"/>
                  </a:lnTo>
                  <a:lnTo>
                    <a:pt x="707199" y="75755"/>
                  </a:lnTo>
                  <a:close/>
                </a:path>
              </a:pathLst>
            </a:custGeom>
            <a:solidFill>
              <a:srgbClr val="5454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275103" y="4536508"/>
              <a:ext cx="3240405" cy="219074"/>
            </a:xfrm>
            <a:custGeom>
              <a:avLst/>
              <a:gdLst/>
              <a:ahLst/>
              <a:cxnLst/>
              <a:rect l="l" t="t" r="r" b="b"/>
              <a:pathLst>
                <a:path w="3240404" h="201295">
                  <a:moveTo>
                    <a:pt x="3206381" y="0"/>
                  </a:moveTo>
                  <a:lnTo>
                    <a:pt x="33540" y="0"/>
                  </a:lnTo>
                  <a:lnTo>
                    <a:pt x="20488" y="2637"/>
                  </a:lnTo>
                  <a:lnTo>
                    <a:pt x="9826" y="9828"/>
                  </a:lnTo>
                  <a:lnTo>
                    <a:pt x="2636" y="20493"/>
                  </a:lnTo>
                  <a:lnTo>
                    <a:pt x="0" y="33553"/>
                  </a:lnTo>
                  <a:lnTo>
                    <a:pt x="0" y="167741"/>
                  </a:lnTo>
                  <a:lnTo>
                    <a:pt x="2636" y="180799"/>
                  </a:lnTo>
                  <a:lnTo>
                    <a:pt x="9826" y="191460"/>
                  </a:lnTo>
                  <a:lnTo>
                    <a:pt x="20488" y="198647"/>
                  </a:lnTo>
                  <a:lnTo>
                    <a:pt x="33540" y="201282"/>
                  </a:lnTo>
                  <a:lnTo>
                    <a:pt x="3206381" y="201282"/>
                  </a:lnTo>
                  <a:lnTo>
                    <a:pt x="3219441" y="198647"/>
                  </a:lnTo>
                  <a:lnTo>
                    <a:pt x="3230106" y="191460"/>
                  </a:lnTo>
                  <a:lnTo>
                    <a:pt x="3237298" y="180799"/>
                  </a:lnTo>
                  <a:lnTo>
                    <a:pt x="3239935" y="167741"/>
                  </a:lnTo>
                  <a:lnTo>
                    <a:pt x="3239935" y="33553"/>
                  </a:lnTo>
                  <a:lnTo>
                    <a:pt x="3237298" y="20493"/>
                  </a:lnTo>
                  <a:lnTo>
                    <a:pt x="3230106" y="9828"/>
                  </a:lnTo>
                  <a:lnTo>
                    <a:pt x="3219441" y="2637"/>
                  </a:lnTo>
                  <a:lnTo>
                    <a:pt x="3206381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121300" y="4525126"/>
            <a:ext cx="4176910" cy="199932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Подписание</a:t>
            </a:r>
            <a:r>
              <a:rPr sz="1200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заявления</a:t>
            </a:r>
            <a:r>
              <a:rPr sz="1200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о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наступлении</a:t>
            </a:r>
            <a:r>
              <a:rPr sz="1200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страхового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случая;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033077" y="2927660"/>
            <a:ext cx="4314899" cy="513199"/>
          </a:xfrm>
          <a:custGeom>
            <a:avLst/>
            <a:gdLst/>
            <a:ahLst/>
            <a:cxnLst/>
            <a:rect l="l" t="t" r="r" b="b"/>
            <a:pathLst>
              <a:path w="3236595" h="513079">
                <a:moveTo>
                  <a:pt x="3150692" y="0"/>
                </a:moveTo>
                <a:lnTo>
                  <a:pt x="85509" y="0"/>
                </a:lnTo>
                <a:lnTo>
                  <a:pt x="52227" y="6718"/>
                </a:lnTo>
                <a:lnTo>
                  <a:pt x="25047" y="25042"/>
                </a:lnTo>
                <a:lnTo>
                  <a:pt x="6720" y="52222"/>
                </a:lnTo>
                <a:lnTo>
                  <a:pt x="0" y="85509"/>
                </a:lnTo>
                <a:lnTo>
                  <a:pt x="0" y="427545"/>
                </a:lnTo>
                <a:lnTo>
                  <a:pt x="6720" y="460832"/>
                </a:lnTo>
                <a:lnTo>
                  <a:pt x="25047" y="488011"/>
                </a:lnTo>
                <a:lnTo>
                  <a:pt x="52227" y="506335"/>
                </a:lnTo>
                <a:lnTo>
                  <a:pt x="85509" y="513054"/>
                </a:lnTo>
                <a:lnTo>
                  <a:pt x="3150692" y="513054"/>
                </a:lnTo>
                <a:lnTo>
                  <a:pt x="3183973" y="506335"/>
                </a:lnTo>
                <a:lnTo>
                  <a:pt x="3211153" y="488011"/>
                </a:lnTo>
                <a:lnTo>
                  <a:pt x="3229480" y="460832"/>
                </a:lnTo>
                <a:lnTo>
                  <a:pt x="3236201" y="427545"/>
                </a:lnTo>
                <a:lnTo>
                  <a:pt x="3236201" y="85509"/>
                </a:lnTo>
                <a:lnTo>
                  <a:pt x="3229480" y="52222"/>
                </a:lnTo>
                <a:lnTo>
                  <a:pt x="3211153" y="25042"/>
                </a:lnTo>
                <a:lnTo>
                  <a:pt x="3183973" y="6718"/>
                </a:lnTo>
                <a:lnTo>
                  <a:pt x="3150692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3749901" y="2586415"/>
            <a:ext cx="3028979" cy="869346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sz="1200" b="1" spc="-6" dirty="0">
                <a:latin typeface="Calibri"/>
                <a:cs typeface="Calibri"/>
              </a:rPr>
              <a:t>ЗАКЛЮЧЕНИЕ</a:t>
            </a:r>
            <a:r>
              <a:rPr sz="1200" b="1" spc="-24" dirty="0">
                <a:latin typeface="Calibri"/>
                <a:cs typeface="Calibri"/>
              </a:rPr>
              <a:t> </a:t>
            </a:r>
            <a:r>
              <a:rPr sz="1200" b="1" spc="-6" dirty="0">
                <a:latin typeface="Calibri"/>
                <a:cs typeface="Calibri"/>
              </a:rPr>
              <a:t>ДОГОВОРА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6" dirty="0">
                <a:latin typeface="Calibri"/>
                <a:cs typeface="Calibri"/>
              </a:rPr>
              <a:t>СТРАХОВАНИЯ</a:t>
            </a:r>
            <a:endParaRPr sz="1200" dirty="0">
              <a:latin typeface="Calibri"/>
              <a:cs typeface="Calibri"/>
            </a:endParaRPr>
          </a:p>
          <a:p>
            <a:pPr marL="492849" indent="-230551">
              <a:spcBef>
                <a:spcPts val="857"/>
              </a:spcBef>
              <a:buAutoNum type="arabicPeriod"/>
              <a:tabLst>
                <a:tab pos="493605" algn="l"/>
              </a:tabLst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Выбор</a:t>
            </a:r>
            <a:r>
              <a:rPr sz="1200" spc="-2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страховой</a:t>
            </a:r>
            <a:r>
              <a:rPr sz="1200" spc="-2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компании;</a:t>
            </a:r>
            <a:endParaRPr sz="1200" dirty="0">
              <a:latin typeface="Calibri"/>
              <a:cs typeface="Calibri"/>
            </a:endParaRPr>
          </a:p>
          <a:p>
            <a:pPr marL="492849" indent="-230551">
              <a:buAutoNum type="arabicPeriod"/>
              <a:tabLst>
                <a:tab pos="493605" algn="l"/>
              </a:tabLst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Выбор</a:t>
            </a:r>
            <a:r>
              <a:rPr sz="1200" spc="-1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объекта</a:t>
            </a:r>
            <a:r>
              <a:rPr sz="1200" spc="-2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страхования;</a:t>
            </a:r>
            <a:endParaRPr sz="1200" dirty="0">
              <a:latin typeface="Calibri"/>
              <a:cs typeface="Calibri"/>
            </a:endParaRPr>
          </a:p>
          <a:p>
            <a:pPr marL="492849" indent="-230551">
              <a:buAutoNum type="arabicPeriod"/>
              <a:tabLst>
                <a:tab pos="493605" algn="l"/>
              </a:tabLst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Оплата</a:t>
            </a:r>
            <a:r>
              <a:rPr sz="1200" spc="-3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страховой</a:t>
            </a:r>
            <a:r>
              <a:rPr sz="1200" spc="-2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премии.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021912" y="3521382"/>
            <a:ext cx="4319978" cy="211503"/>
          </a:xfrm>
          <a:custGeom>
            <a:avLst/>
            <a:gdLst/>
            <a:ahLst/>
            <a:cxnLst/>
            <a:rect l="l" t="t" r="r" b="b"/>
            <a:pathLst>
              <a:path w="3240404" h="211454">
                <a:moveTo>
                  <a:pt x="3204794" y="0"/>
                </a:moveTo>
                <a:lnTo>
                  <a:pt x="35140" y="0"/>
                </a:lnTo>
                <a:lnTo>
                  <a:pt x="21463" y="2761"/>
                </a:lnTo>
                <a:lnTo>
                  <a:pt x="10293" y="10293"/>
                </a:lnTo>
                <a:lnTo>
                  <a:pt x="2761" y="21463"/>
                </a:lnTo>
                <a:lnTo>
                  <a:pt x="0" y="35140"/>
                </a:lnTo>
                <a:lnTo>
                  <a:pt x="0" y="175691"/>
                </a:lnTo>
                <a:lnTo>
                  <a:pt x="2761" y="189369"/>
                </a:lnTo>
                <a:lnTo>
                  <a:pt x="10293" y="200539"/>
                </a:lnTo>
                <a:lnTo>
                  <a:pt x="21463" y="208070"/>
                </a:lnTo>
                <a:lnTo>
                  <a:pt x="35140" y="210832"/>
                </a:lnTo>
                <a:lnTo>
                  <a:pt x="3204794" y="210832"/>
                </a:lnTo>
                <a:lnTo>
                  <a:pt x="3218471" y="208070"/>
                </a:lnTo>
                <a:lnTo>
                  <a:pt x="3229641" y="200539"/>
                </a:lnTo>
                <a:lnTo>
                  <a:pt x="3237173" y="189369"/>
                </a:lnTo>
                <a:lnTo>
                  <a:pt x="3239935" y="175691"/>
                </a:lnTo>
                <a:lnTo>
                  <a:pt x="3239935" y="35140"/>
                </a:lnTo>
                <a:lnTo>
                  <a:pt x="3237173" y="21463"/>
                </a:lnTo>
                <a:lnTo>
                  <a:pt x="3229641" y="10293"/>
                </a:lnTo>
                <a:lnTo>
                  <a:pt x="3218471" y="2761"/>
                </a:lnTo>
                <a:lnTo>
                  <a:pt x="3204794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386755" y="3527861"/>
            <a:ext cx="3707917" cy="199932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Уведомление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 о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 заключении договора</a:t>
            </a:r>
            <a:r>
              <a:rPr sz="1200" spc="-12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страхования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847915" y="1944693"/>
            <a:ext cx="6700494" cy="3053152"/>
          </a:xfrm>
          <a:custGeom>
            <a:avLst/>
            <a:gdLst/>
            <a:ahLst/>
            <a:cxnLst/>
            <a:rect l="l" t="t" r="r" b="b"/>
            <a:pathLst>
              <a:path w="5026025" h="3052445">
                <a:moveTo>
                  <a:pt x="270548" y="1726095"/>
                </a:moveTo>
                <a:lnTo>
                  <a:pt x="270357" y="1675295"/>
                </a:lnTo>
                <a:lnTo>
                  <a:pt x="152311" y="1675714"/>
                </a:lnTo>
                <a:lnTo>
                  <a:pt x="152120" y="1624914"/>
                </a:lnTo>
                <a:lnTo>
                  <a:pt x="0" y="1701660"/>
                </a:lnTo>
                <a:lnTo>
                  <a:pt x="152679" y="1777314"/>
                </a:lnTo>
                <a:lnTo>
                  <a:pt x="152488" y="1726603"/>
                </a:lnTo>
                <a:lnTo>
                  <a:pt x="270548" y="1726095"/>
                </a:lnTo>
                <a:close/>
              </a:path>
              <a:path w="5026025" h="3052445">
                <a:moveTo>
                  <a:pt x="291452" y="3000692"/>
                </a:moveTo>
                <a:lnTo>
                  <a:pt x="291185" y="2949892"/>
                </a:lnTo>
                <a:lnTo>
                  <a:pt x="173113" y="2950540"/>
                </a:lnTo>
                <a:lnTo>
                  <a:pt x="172847" y="2899727"/>
                </a:lnTo>
                <a:lnTo>
                  <a:pt x="20866" y="2976753"/>
                </a:lnTo>
                <a:lnTo>
                  <a:pt x="173672" y="3052127"/>
                </a:lnTo>
                <a:lnTo>
                  <a:pt x="173393" y="3001467"/>
                </a:lnTo>
                <a:lnTo>
                  <a:pt x="173393" y="3001340"/>
                </a:lnTo>
                <a:lnTo>
                  <a:pt x="291452" y="3000692"/>
                </a:lnTo>
                <a:close/>
              </a:path>
              <a:path w="5026025" h="3052445">
                <a:moveTo>
                  <a:pt x="473735" y="1725358"/>
                </a:moveTo>
                <a:lnTo>
                  <a:pt x="473557" y="1674558"/>
                </a:lnTo>
                <a:lnTo>
                  <a:pt x="321157" y="1675104"/>
                </a:lnTo>
                <a:lnTo>
                  <a:pt x="321348" y="1725904"/>
                </a:lnTo>
                <a:lnTo>
                  <a:pt x="473735" y="1725358"/>
                </a:lnTo>
                <a:close/>
              </a:path>
              <a:path w="5026025" h="3052445">
                <a:moveTo>
                  <a:pt x="494652" y="2999587"/>
                </a:moveTo>
                <a:lnTo>
                  <a:pt x="494372" y="2948787"/>
                </a:lnTo>
                <a:lnTo>
                  <a:pt x="341972" y="2949613"/>
                </a:lnTo>
                <a:lnTo>
                  <a:pt x="342252" y="3000413"/>
                </a:lnTo>
                <a:lnTo>
                  <a:pt x="494652" y="2999587"/>
                </a:lnTo>
                <a:close/>
              </a:path>
              <a:path w="5026025" h="3052445">
                <a:moveTo>
                  <a:pt x="676935" y="1724634"/>
                </a:moveTo>
                <a:lnTo>
                  <a:pt x="676757" y="1673834"/>
                </a:lnTo>
                <a:lnTo>
                  <a:pt x="524357" y="1674380"/>
                </a:lnTo>
                <a:lnTo>
                  <a:pt x="524535" y="1725180"/>
                </a:lnTo>
                <a:lnTo>
                  <a:pt x="676935" y="1724634"/>
                </a:lnTo>
                <a:close/>
              </a:path>
              <a:path w="5026025" h="3052445">
                <a:moveTo>
                  <a:pt x="697852" y="2998495"/>
                </a:moveTo>
                <a:lnTo>
                  <a:pt x="697572" y="2947695"/>
                </a:lnTo>
                <a:lnTo>
                  <a:pt x="545172" y="2948521"/>
                </a:lnTo>
                <a:lnTo>
                  <a:pt x="545452" y="2999321"/>
                </a:lnTo>
                <a:lnTo>
                  <a:pt x="697852" y="2998495"/>
                </a:lnTo>
                <a:close/>
              </a:path>
              <a:path w="5026025" h="3052445">
                <a:moveTo>
                  <a:pt x="719099" y="2655481"/>
                </a:moveTo>
                <a:lnTo>
                  <a:pt x="668299" y="2630081"/>
                </a:lnTo>
                <a:lnTo>
                  <a:pt x="566699" y="2579281"/>
                </a:lnTo>
                <a:lnTo>
                  <a:pt x="566699" y="2630081"/>
                </a:lnTo>
                <a:lnTo>
                  <a:pt x="51536" y="2630081"/>
                </a:lnTo>
                <a:lnTo>
                  <a:pt x="51536" y="2680881"/>
                </a:lnTo>
                <a:lnTo>
                  <a:pt x="566699" y="2680881"/>
                </a:lnTo>
                <a:lnTo>
                  <a:pt x="566699" y="2731681"/>
                </a:lnTo>
                <a:lnTo>
                  <a:pt x="668299" y="2680881"/>
                </a:lnTo>
                <a:lnTo>
                  <a:pt x="719099" y="2655481"/>
                </a:lnTo>
                <a:close/>
              </a:path>
              <a:path w="5026025" h="3052445">
                <a:moveTo>
                  <a:pt x="1589989" y="2451"/>
                </a:moveTo>
                <a:lnTo>
                  <a:pt x="1539189" y="2451"/>
                </a:lnTo>
                <a:lnTo>
                  <a:pt x="1539189" y="154851"/>
                </a:lnTo>
                <a:lnTo>
                  <a:pt x="1589989" y="154851"/>
                </a:lnTo>
                <a:lnTo>
                  <a:pt x="1589989" y="2451"/>
                </a:lnTo>
                <a:close/>
              </a:path>
              <a:path w="5026025" h="3052445">
                <a:moveTo>
                  <a:pt x="1640789" y="165074"/>
                </a:moveTo>
                <a:lnTo>
                  <a:pt x="1488389" y="165074"/>
                </a:lnTo>
                <a:lnTo>
                  <a:pt x="1564589" y="317474"/>
                </a:lnTo>
                <a:lnTo>
                  <a:pt x="1640789" y="165074"/>
                </a:lnTo>
                <a:close/>
              </a:path>
              <a:path w="5026025" h="3052445">
                <a:moveTo>
                  <a:pt x="2482977" y="2451"/>
                </a:moveTo>
                <a:lnTo>
                  <a:pt x="2432177" y="2451"/>
                </a:lnTo>
                <a:lnTo>
                  <a:pt x="2432177" y="154851"/>
                </a:lnTo>
                <a:lnTo>
                  <a:pt x="2482977" y="154851"/>
                </a:lnTo>
                <a:lnTo>
                  <a:pt x="2482977" y="2451"/>
                </a:lnTo>
                <a:close/>
              </a:path>
              <a:path w="5026025" h="3052445">
                <a:moveTo>
                  <a:pt x="2533777" y="165074"/>
                </a:moveTo>
                <a:lnTo>
                  <a:pt x="2381377" y="165074"/>
                </a:lnTo>
                <a:lnTo>
                  <a:pt x="2457577" y="317474"/>
                </a:lnTo>
                <a:lnTo>
                  <a:pt x="2533777" y="165074"/>
                </a:lnTo>
                <a:close/>
              </a:path>
              <a:path w="5026025" h="3052445">
                <a:moveTo>
                  <a:pt x="3506178" y="168516"/>
                </a:moveTo>
                <a:lnTo>
                  <a:pt x="3455378" y="168516"/>
                </a:lnTo>
                <a:lnTo>
                  <a:pt x="3455378" y="320916"/>
                </a:lnTo>
                <a:lnTo>
                  <a:pt x="3506178" y="320916"/>
                </a:lnTo>
                <a:lnTo>
                  <a:pt x="3506178" y="168516"/>
                </a:lnTo>
                <a:close/>
              </a:path>
              <a:path w="5026025" h="3052445">
                <a:moveTo>
                  <a:pt x="3556978" y="152400"/>
                </a:moveTo>
                <a:lnTo>
                  <a:pt x="3480778" y="0"/>
                </a:lnTo>
                <a:lnTo>
                  <a:pt x="3404578" y="152400"/>
                </a:lnTo>
                <a:lnTo>
                  <a:pt x="3556978" y="152400"/>
                </a:lnTo>
                <a:close/>
              </a:path>
              <a:path w="5026025" h="3052445">
                <a:moveTo>
                  <a:pt x="4422330" y="1242250"/>
                </a:moveTo>
                <a:lnTo>
                  <a:pt x="4421733" y="1191463"/>
                </a:lnTo>
                <a:lnTo>
                  <a:pt x="4269346" y="1193253"/>
                </a:lnTo>
                <a:lnTo>
                  <a:pt x="4269943" y="1244053"/>
                </a:lnTo>
                <a:lnTo>
                  <a:pt x="4422330" y="1242250"/>
                </a:lnTo>
                <a:close/>
              </a:path>
              <a:path w="5026025" h="3052445">
                <a:moveTo>
                  <a:pt x="4470057" y="2304567"/>
                </a:moveTo>
                <a:lnTo>
                  <a:pt x="4470006" y="2253767"/>
                </a:lnTo>
                <a:lnTo>
                  <a:pt x="4317606" y="2253919"/>
                </a:lnTo>
                <a:lnTo>
                  <a:pt x="4317657" y="2304719"/>
                </a:lnTo>
                <a:lnTo>
                  <a:pt x="4470057" y="2304567"/>
                </a:lnTo>
                <a:close/>
              </a:path>
              <a:path w="5026025" h="3052445">
                <a:moveTo>
                  <a:pt x="4476254" y="2583751"/>
                </a:moveTo>
                <a:lnTo>
                  <a:pt x="4323854" y="2583751"/>
                </a:lnTo>
                <a:lnTo>
                  <a:pt x="4323854" y="2634551"/>
                </a:lnTo>
                <a:lnTo>
                  <a:pt x="4476254" y="2634551"/>
                </a:lnTo>
                <a:lnTo>
                  <a:pt x="4476254" y="2583751"/>
                </a:lnTo>
                <a:close/>
              </a:path>
              <a:path w="5026025" h="3052445">
                <a:moveTo>
                  <a:pt x="4625518" y="1239862"/>
                </a:moveTo>
                <a:lnTo>
                  <a:pt x="4624921" y="1189062"/>
                </a:lnTo>
                <a:lnTo>
                  <a:pt x="4472533" y="1190853"/>
                </a:lnTo>
                <a:lnTo>
                  <a:pt x="4473130" y="1241653"/>
                </a:lnTo>
                <a:lnTo>
                  <a:pt x="4625518" y="1239862"/>
                </a:lnTo>
                <a:close/>
              </a:path>
              <a:path w="5026025" h="3052445">
                <a:moveTo>
                  <a:pt x="4673257" y="2304377"/>
                </a:moveTo>
                <a:lnTo>
                  <a:pt x="4673206" y="2253577"/>
                </a:lnTo>
                <a:lnTo>
                  <a:pt x="4520806" y="2253729"/>
                </a:lnTo>
                <a:lnTo>
                  <a:pt x="4520857" y="2304529"/>
                </a:lnTo>
                <a:lnTo>
                  <a:pt x="4673257" y="2304377"/>
                </a:lnTo>
                <a:close/>
              </a:path>
              <a:path w="5026025" h="3052445">
                <a:moveTo>
                  <a:pt x="4679454" y="2583751"/>
                </a:moveTo>
                <a:lnTo>
                  <a:pt x="4527054" y="2583751"/>
                </a:lnTo>
                <a:lnTo>
                  <a:pt x="4527054" y="2634551"/>
                </a:lnTo>
                <a:lnTo>
                  <a:pt x="4679454" y="2634551"/>
                </a:lnTo>
                <a:lnTo>
                  <a:pt x="4679454" y="2583751"/>
                </a:lnTo>
                <a:close/>
              </a:path>
              <a:path w="5026025" h="3052445">
                <a:moveTo>
                  <a:pt x="4961928" y="1656346"/>
                </a:moveTo>
                <a:lnTo>
                  <a:pt x="4405147" y="1656346"/>
                </a:lnTo>
                <a:lnTo>
                  <a:pt x="4405147" y="1605546"/>
                </a:lnTo>
                <a:lnTo>
                  <a:pt x="4252747" y="1681746"/>
                </a:lnTo>
                <a:lnTo>
                  <a:pt x="4405147" y="1757946"/>
                </a:lnTo>
                <a:lnTo>
                  <a:pt x="4405147" y="1707146"/>
                </a:lnTo>
                <a:lnTo>
                  <a:pt x="4961928" y="1707146"/>
                </a:lnTo>
                <a:lnTo>
                  <a:pt x="4961928" y="1656346"/>
                </a:lnTo>
                <a:close/>
              </a:path>
              <a:path w="5026025" h="3052445">
                <a:moveTo>
                  <a:pt x="4977015" y="1210310"/>
                </a:moveTo>
                <a:lnTo>
                  <a:pt x="4928286" y="1186662"/>
                </a:lnTo>
                <a:lnTo>
                  <a:pt x="4823726" y="1135913"/>
                </a:lnTo>
                <a:lnTo>
                  <a:pt x="4824323" y="1186700"/>
                </a:lnTo>
                <a:lnTo>
                  <a:pt x="4675721" y="1188466"/>
                </a:lnTo>
                <a:lnTo>
                  <a:pt x="4676318" y="1239253"/>
                </a:lnTo>
                <a:lnTo>
                  <a:pt x="4824920" y="1237500"/>
                </a:lnTo>
                <a:lnTo>
                  <a:pt x="4825530" y="1288300"/>
                </a:lnTo>
                <a:lnTo>
                  <a:pt x="4977015" y="1210310"/>
                </a:lnTo>
                <a:close/>
              </a:path>
              <a:path w="5026025" h="3052445">
                <a:moveTo>
                  <a:pt x="5020856" y="2609151"/>
                </a:moveTo>
                <a:lnTo>
                  <a:pt x="4970056" y="2583751"/>
                </a:lnTo>
                <a:lnTo>
                  <a:pt x="4868456" y="2532951"/>
                </a:lnTo>
                <a:lnTo>
                  <a:pt x="4868456" y="2583751"/>
                </a:lnTo>
                <a:lnTo>
                  <a:pt x="4730254" y="2583751"/>
                </a:lnTo>
                <a:lnTo>
                  <a:pt x="4730254" y="2634551"/>
                </a:lnTo>
                <a:lnTo>
                  <a:pt x="4868456" y="2634551"/>
                </a:lnTo>
                <a:lnTo>
                  <a:pt x="4868456" y="2685351"/>
                </a:lnTo>
                <a:lnTo>
                  <a:pt x="4970056" y="2634551"/>
                </a:lnTo>
                <a:lnTo>
                  <a:pt x="5020856" y="2609151"/>
                </a:lnTo>
                <a:close/>
              </a:path>
              <a:path w="5026025" h="3052445">
                <a:moveTo>
                  <a:pt x="5020856" y="2278646"/>
                </a:moveTo>
                <a:lnTo>
                  <a:pt x="4970221" y="2253386"/>
                </a:lnTo>
                <a:lnTo>
                  <a:pt x="4868392" y="2202586"/>
                </a:lnTo>
                <a:lnTo>
                  <a:pt x="4868430" y="2253399"/>
                </a:lnTo>
                <a:lnTo>
                  <a:pt x="4724006" y="2253526"/>
                </a:lnTo>
                <a:lnTo>
                  <a:pt x="4724057" y="2304326"/>
                </a:lnTo>
                <a:lnTo>
                  <a:pt x="4868481" y="2304199"/>
                </a:lnTo>
                <a:lnTo>
                  <a:pt x="4868532" y="2354986"/>
                </a:lnTo>
                <a:lnTo>
                  <a:pt x="5020856" y="2278646"/>
                </a:lnTo>
                <a:close/>
              </a:path>
              <a:path w="5026025" h="3052445">
                <a:moveTo>
                  <a:pt x="5025618" y="2936481"/>
                </a:moveTo>
                <a:lnTo>
                  <a:pt x="4471492" y="2936481"/>
                </a:lnTo>
                <a:lnTo>
                  <a:pt x="4471492" y="2885681"/>
                </a:lnTo>
                <a:lnTo>
                  <a:pt x="4319092" y="2961881"/>
                </a:lnTo>
                <a:lnTo>
                  <a:pt x="4471492" y="3038081"/>
                </a:lnTo>
                <a:lnTo>
                  <a:pt x="4471492" y="2987281"/>
                </a:lnTo>
                <a:lnTo>
                  <a:pt x="5025618" y="2987281"/>
                </a:lnTo>
                <a:lnTo>
                  <a:pt x="5025618" y="2936481"/>
                </a:lnTo>
                <a:close/>
              </a:path>
            </a:pathLst>
          </a:custGeom>
          <a:solidFill>
            <a:srgbClr val="5454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376838" y="5205664"/>
            <a:ext cx="5701558" cy="346553"/>
          </a:xfrm>
          <a:prstGeom prst="rect">
            <a:avLst/>
          </a:prstGeom>
        </p:spPr>
        <p:txBody>
          <a:bodyPr vert="horz" wrap="square" lIns="0" tIns="25701" rIns="0" bIns="0" rtlCol="0">
            <a:spAutoFit/>
          </a:bodyPr>
          <a:lstStyle/>
          <a:p>
            <a:pPr marL="15118" algn="ctr">
              <a:spcBef>
                <a:spcPts val="202"/>
              </a:spcBef>
            </a:pP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* </a:t>
            </a:r>
            <a:r>
              <a:rPr sz="1000" i="1" spc="-6" dirty="0">
                <a:solidFill>
                  <a:srgbClr val="0B3D91"/>
                </a:solidFill>
                <a:latin typeface="Calibri"/>
                <a:cs typeface="Calibri"/>
              </a:rPr>
              <a:t>Автоматическая загрузка</a:t>
            </a:r>
            <a:r>
              <a:rPr sz="1000" i="1" spc="6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сведении с государственных</a:t>
            </a:r>
            <a:r>
              <a:rPr sz="1000" i="1" spc="6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spc="-6" dirty="0">
                <a:solidFill>
                  <a:srgbClr val="0B3D91"/>
                </a:solidFill>
                <a:latin typeface="Calibri"/>
                <a:cs typeface="Calibri"/>
              </a:rPr>
              <a:t>баз данных,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 с </a:t>
            </a:r>
            <a:r>
              <a:rPr sz="1000" i="1" spc="-6" dirty="0">
                <a:solidFill>
                  <a:srgbClr val="0B3D91"/>
                </a:solidFill>
                <a:latin typeface="Calibri"/>
                <a:cs typeface="Calibri"/>
              </a:rPr>
              <a:t>согласия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страхователя</a:t>
            </a:r>
            <a:endParaRPr sz="1000" dirty="0">
              <a:latin typeface="Calibri"/>
              <a:cs typeface="Calibri"/>
            </a:endParaRPr>
          </a:p>
          <a:p>
            <a:pPr marL="706770" algn="ctr">
              <a:spcBef>
                <a:spcPts val="83"/>
              </a:spcBef>
            </a:pP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**</a:t>
            </a:r>
            <a:r>
              <a:rPr sz="1000" i="1" spc="-12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все</a:t>
            </a:r>
            <a:r>
              <a:rPr sz="1000" i="1" spc="-12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действия</a:t>
            </a:r>
            <a:r>
              <a:rPr sz="1000" i="1" spc="-24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на</a:t>
            </a:r>
            <a:r>
              <a:rPr sz="1000" i="1" spc="-18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spc="-6" dirty="0">
                <a:solidFill>
                  <a:srgbClr val="0B3D91"/>
                </a:solidFill>
                <a:latin typeface="Calibri"/>
                <a:cs typeface="Calibri"/>
              </a:rPr>
              <a:t>платформе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осуществляются</a:t>
            </a:r>
            <a:r>
              <a:rPr sz="1000" i="1" spc="-24" dirty="0">
                <a:solidFill>
                  <a:srgbClr val="0B3D91"/>
                </a:solidFill>
                <a:latin typeface="Calibri"/>
                <a:cs typeface="Calibri"/>
              </a:rPr>
              <a:t> </a:t>
            </a:r>
            <a:r>
              <a:rPr sz="1000" i="1" dirty="0">
                <a:solidFill>
                  <a:srgbClr val="0B3D91"/>
                </a:solidFill>
                <a:latin typeface="Calibri"/>
                <a:cs typeface="Calibri"/>
              </a:rPr>
              <a:t>online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159464" y="3835781"/>
            <a:ext cx="4131196" cy="623916"/>
          </a:xfrm>
          <a:prstGeom prst="rect">
            <a:avLst/>
          </a:prstGeom>
        </p:spPr>
        <p:txBody>
          <a:bodyPr vert="horz" wrap="square" lIns="0" tIns="43842" rIns="0" bIns="0" rtlCol="0">
            <a:spAutoFit/>
          </a:bodyPr>
          <a:lstStyle/>
          <a:p>
            <a:pPr marL="856439">
              <a:spcBef>
                <a:spcPts val="345"/>
              </a:spcBef>
            </a:pPr>
            <a:r>
              <a:rPr sz="1200" b="1" spc="-6" dirty="0">
                <a:latin typeface="Calibri"/>
                <a:cs typeface="Calibri"/>
              </a:rPr>
              <a:t>УРЕГУЛИРОВАНИЕ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6" dirty="0">
                <a:latin typeface="Calibri"/>
                <a:cs typeface="Calibri"/>
              </a:rPr>
              <a:t>УБЫТКА</a:t>
            </a:r>
            <a:endParaRPr sz="1200" dirty="0">
              <a:latin typeface="Calibri"/>
              <a:cs typeface="Calibri"/>
            </a:endParaRPr>
          </a:p>
          <a:p>
            <a:pPr marL="327306" marR="6047" indent="-312944">
              <a:spcBef>
                <a:spcPts val="226"/>
              </a:spcBef>
            </a:pP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Автоматическое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уведомление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 о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наступлении страхового </a:t>
            </a:r>
            <a:r>
              <a:rPr sz="1200" spc="-2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случая</a:t>
            </a:r>
            <a:r>
              <a:rPr sz="1200" spc="-12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с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указанием границ</a:t>
            </a:r>
            <a:r>
              <a:rPr sz="1200" spc="-12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6" dirty="0">
                <a:solidFill>
                  <a:srgbClr val="FFFFFF"/>
                </a:solidFill>
                <a:latin typeface="Calibri"/>
                <a:cs typeface="Calibri"/>
              </a:rPr>
              <a:t>страхового события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764402" y="1088896"/>
            <a:ext cx="360633" cy="199932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 algn="ctr">
              <a:spcBef>
                <a:spcPts val="119"/>
              </a:spcBef>
            </a:pP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Г</a:t>
            </a:r>
            <a:r>
              <a:rPr sz="1200" b="1" spc="-6" dirty="0">
                <a:solidFill>
                  <a:srgbClr val="545465"/>
                </a:solidFill>
                <a:latin typeface="Segoe UI"/>
                <a:cs typeface="Segoe UI"/>
              </a:rPr>
              <a:t>Б</a:t>
            </a: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Д</a:t>
            </a:r>
            <a:endParaRPr sz="1200" dirty="0">
              <a:latin typeface="Segoe UI"/>
              <a:cs typeface="Segoe U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3545891" y="1354910"/>
            <a:ext cx="796610" cy="510023"/>
            <a:chOff x="2659764" y="1354596"/>
            <a:chExt cx="597535" cy="509905"/>
          </a:xfrm>
        </p:grpSpPr>
        <p:sp>
          <p:nvSpPr>
            <p:cNvPr id="41" name="object 41"/>
            <p:cNvSpPr/>
            <p:nvPr/>
          </p:nvSpPr>
          <p:spPr>
            <a:xfrm>
              <a:off x="2666110" y="1360943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666110" y="1360943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666110" y="1538596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666110" y="1538596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666110" y="1714941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2666110" y="1714941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722445" y="1397478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722445" y="1397478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722445" y="1573077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2722445" y="1573077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2722445" y="1749423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2722445" y="1749423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19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3" name="object 53"/>
          <p:cNvGrpSpPr/>
          <p:nvPr/>
        </p:nvGrpSpPr>
        <p:grpSpPr>
          <a:xfrm>
            <a:off x="710045" y="2259335"/>
            <a:ext cx="646769" cy="3033462"/>
            <a:chOff x="532603" y="2258812"/>
            <a:chExt cx="485140" cy="3032760"/>
          </a:xfrm>
        </p:grpSpPr>
        <p:sp>
          <p:nvSpPr>
            <p:cNvPr id="54" name="object 54"/>
            <p:cNvSpPr/>
            <p:nvPr/>
          </p:nvSpPr>
          <p:spPr>
            <a:xfrm>
              <a:off x="538949" y="2265158"/>
              <a:ext cx="472440" cy="3021965"/>
            </a:xfrm>
            <a:custGeom>
              <a:avLst/>
              <a:gdLst/>
              <a:ahLst/>
              <a:cxnLst/>
              <a:rect l="l" t="t" r="r" b="b"/>
              <a:pathLst>
                <a:path w="472440" h="3021965">
                  <a:moveTo>
                    <a:pt x="393484" y="0"/>
                  </a:moveTo>
                  <a:lnTo>
                    <a:pt x="78701" y="0"/>
                  </a:lnTo>
                  <a:lnTo>
                    <a:pt x="48064" y="6183"/>
                  </a:lnTo>
                  <a:lnTo>
                    <a:pt x="23048" y="23048"/>
                  </a:lnTo>
                  <a:lnTo>
                    <a:pt x="6183" y="48064"/>
                  </a:lnTo>
                  <a:lnTo>
                    <a:pt x="0" y="78701"/>
                  </a:lnTo>
                  <a:lnTo>
                    <a:pt x="0" y="2942831"/>
                  </a:lnTo>
                  <a:lnTo>
                    <a:pt x="6183" y="2973462"/>
                  </a:lnTo>
                  <a:lnTo>
                    <a:pt x="23048" y="2998479"/>
                  </a:lnTo>
                  <a:lnTo>
                    <a:pt x="48064" y="3015347"/>
                  </a:lnTo>
                  <a:lnTo>
                    <a:pt x="78701" y="3021533"/>
                  </a:lnTo>
                  <a:lnTo>
                    <a:pt x="393484" y="3021533"/>
                  </a:lnTo>
                  <a:lnTo>
                    <a:pt x="424121" y="3015347"/>
                  </a:lnTo>
                  <a:lnTo>
                    <a:pt x="449137" y="2998479"/>
                  </a:lnTo>
                  <a:lnTo>
                    <a:pt x="466002" y="2973462"/>
                  </a:lnTo>
                  <a:lnTo>
                    <a:pt x="472186" y="2942831"/>
                  </a:lnTo>
                  <a:lnTo>
                    <a:pt x="472186" y="78701"/>
                  </a:lnTo>
                  <a:lnTo>
                    <a:pt x="466002" y="48064"/>
                  </a:lnTo>
                  <a:lnTo>
                    <a:pt x="449137" y="23048"/>
                  </a:lnTo>
                  <a:lnTo>
                    <a:pt x="424121" y="6183"/>
                  </a:lnTo>
                  <a:lnTo>
                    <a:pt x="393484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38950" y="2265159"/>
              <a:ext cx="472440" cy="3020060"/>
            </a:xfrm>
            <a:custGeom>
              <a:avLst/>
              <a:gdLst/>
              <a:ahLst/>
              <a:cxnLst/>
              <a:rect l="l" t="t" r="r" b="b"/>
              <a:pathLst>
                <a:path w="472440" h="3020060">
                  <a:moveTo>
                    <a:pt x="0" y="78660"/>
                  </a:moveTo>
                  <a:lnTo>
                    <a:pt x="6181" y="48042"/>
                  </a:lnTo>
                  <a:lnTo>
                    <a:pt x="23039" y="23039"/>
                  </a:lnTo>
                  <a:lnTo>
                    <a:pt x="48042" y="6181"/>
                  </a:lnTo>
                  <a:lnTo>
                    <a:pt x="78660" y="0"/>
                  </a:lnTo>
                  <a:lnTo>
                    <a:pt x="393285" y="0"/>
                  </a:lnTo>
                  <a:lnTo>
                    <a:pt x="423903" y="6181"/>
                  </a:lnTo>
                  <a:lnTo>
                    <a:pt x="448907" y="23039"/>
                  </a:lnTo>
                  <a:lnTo>
                    <a:pt x="465764" y="48042"/>
                  </a:lnTo>
                  <a:lnTo>
                    <a:pt x="471946" y="78660"/>
                  </a:lnTo>
                  <a:lnTo>
                    <a:pt x="471946" y="2941327"/>
                  </a:lnTo>
                  <a:lnTo>
                    <a:pt x="465764" y="2971945"/>
                  </a:lnTo>
                  <a:lnTo>
                    <a:pt x="448907" y="2996948"/>
                  </a:lnTo>
                  <a:lnTo>
                    <a:pt x="423903" y="3013806"/>
                  </a:lnTo>
                  <a:lnTo>
                    <a:pt x="393285" y="3019988"/>
                  </a:lnTo>
                  <a:lnTo>
                    <a:pt x="78660" y="3019988"/>
                  </a:lnTo>
                  <a:lnTo>
                    <a:pt x="48042" y="3013806"/>
                  </a:lnTo>
                  <a:lnTo>
                    <a:pt x="23039" y="2996948"/>
                  </a:lnTo>
                  <a:lnTo>
                    <a:pt x="6181" y="2971945"/>
                  </a:lnTo>
                  <a:lnTo>
                    <a:pt x="0" y="2941327"/>
                  </a:lnTo>
                  <a:lnTo>
                    <a:pt x="0" y="7866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884673" y="2819544"/>
            <a:ext cx="300528" cy="1954258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 marR="6047" indent="20409" algn="ctr">
              <a:spcBef>
                <a:spcPts val="119"/>
              </a:spcBef>
            </a:pP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Ф  Е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Р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М  Е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8978580" y="2072372"/>
            <a:ext cx="617140" cy="3493309"/>
          </a:xfrm>
          <a:custGeom>
            <a:avLst/>
            <a:gdLst/>
            <a:ahLst/>
            <a:cxnLst/>
            <a:rect l="l" t="t" r="r" b="b"/>
            <a:pathLst>
              <a:path w="462915" h="3021965">
                <a:moveTo>
                  <a:pt x="385699" y="0"/>
                </a:moveTo>
                <a:lnTo>
                  <a:pt x="77139" y="0"/>
                </a:lnTo>
                <a:lnTo>
                  <a:pt x="47116" y="6061"/>
                </a:lnTo>
                <a:lnTo>
                  <a:pt x="22596" y="22591"/>
                </a:lnTo>
                <a:lnTo>
                  <a:pt x="6063" y="47111"/>
                </a:lnTo>
                <a:lnTo>
                  <a:pt x="0" y="77139"/>
                </a:lnTo>
                <a:lnTo>
                  <a:pt x="0" y="2944380"/>
                </a:lnTo>
                <a:lnTo>
                  <a:pt x="6063" y="2974403"/>
                </a:lnTo>
                <a:lnTo>
                  <a:pt x="22596" y="2998924"/>
                </a:lnTo>
                <a:lnTo>
                  <a:pt x="47116" y="3015457"/>
                </a:lnTo>
                <a:lnTo>
                  <a:pt x="77139" y="3021520"/>
                </a:lnTo>
                <a:lnTo>
                  <a:pt x="385699" y="3021520"/>
                </a:lnTo>
                <a:lnTo>
                  <a:pt x="415727" y="3015457"/>
                </a:lnTo>
                <a:lnTo>
                  <a:pt x="440247" y="2998924"/>
                </a:lnTo>
                <a:lnTo>
                  <a:pt x="456777" y="2974403"/>
                </a:lnTo>
                <a:lnTo>
                  <a:pt x="462838" y="2944380"/>
                </a:lnTo>
                <a:lnTo>
                  <a:pt x="462838" y="77139"/>
                </a:lnTo>
                <a:lnTo>
                  <a:pt x="456777" y="47111"/>
                </a:lnTo>
                <a:lnTo>
                  <a:pt x="440247" y="22591"/>
                </a:lnTo>
                <a:lnTo>
                  <a:pt x="415727" y="6061"/>
                </a:lnTo>
                <a:lnTo>
                  <a:pt x="385699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" name="object 60"/>
          <p:cNvSpPr txBox="1"/>
          <p:nvPr/>
        </p:nvSpPr>
        <p:spPr>
          <a:xfrm>
            <a:off x="9118148" y="2212321"/>
            <a:ext cx="316612" cy="3246920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 marR="6047" algn="ctr">
              <a:lnSpc>
                <a:spcPct val="99900"/>
              </a:lnSpc>
              <a:spcBef>
                <a:spcPts val="119"/>
              </a:spcBef>
            </a:pP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С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Т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Р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А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Х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О </a:t>
            </a:r>
            <a:r>
              <a:rPr b="1" spc="-4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Щ  И </a:t>
            </a:r>
            <a:r>
              <a:rPr b="1" spc="-4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11142152" y="2072372"/>
            <a:ext cx="629838" cy="3479845"/>
          </a:xfrm>
          <a:custGeom>
            <a:avLst/>
            <a:gdLst/>
            <a:ahLst/>
            <a:cxnLst/>
            <a:rect l="l" t="t" r="r" b="b"/>
            <a:pathLst>
              <a:path w="472440" h="3007995">
                <a:moveTo>
                  <a:pt x="393484" y="0"/>
                </a:moveTo>
                <a:lnTo>
                  <a:pt x="78701" y="0"/>
                </a:lnTo>
                <a:lnTo>
                  <a:pt x="48070" y="6185"/>
                </a:lnTo>
                <a:lnTo>
                  <a:pt x="23053" y="23053"/>
                </a:lnTo>
                <a:lnTo>
                  <a:pt x="6185" y="48070"/>
                </a:lnTo>
                <a:lnTo>
                  <a:pt x="0" y="78701"/>
                </a:lnTo>
                <a:lnTo>
                  <a:pt x="0" y="2928797"/>
                </a:lnTo>
                <a:lnTo>
                  <a:pt x="6185" y="2959434"/>
                </a:lnTo>
                <a:lnTo>
                  <a:pt x="23053" y="2984450"/>
                </a:lnTo>
                <a:lnTo>
                  <a:pt x="48070" y="3001315"/>
                </a:lnTo>
                <a:lnTo>
                  <a:pt x="78701" y="3007499"/>
                </a:lnTo>
                <a:lnTo>
                  <a:pt x="393484" y="3007499"/>
                </a:lnTo>
                <a:lnTo>
                  <a:pt x="424121" y="3001315"/>
                </a:lnTo>
                <a:lnTo>
                  <a:pt x="449137" y="2984450"/>
                </a:lnTo>
                <a:lnTo>
                  <a:pt x="466002" y="2959434"/>
                </a:lnTo>
                <a:lnTo>
                  <a:pt x="472186" y="2928797"/>
                </a:lnTo>
                <a:lnTo>
                  <a:pt x="472186" y="78701"/>
                </a:lnTo>
                <a:lnTo>
                  <a:pt x="466002" y="48070"/>
                </a:lnTo>
                <a:lnTo>
                  <a:pt x="449137" y="23053"/>
                </a:lnTo>
                <a:lnTo>
                  <a:pt x="424121" y="6185"/>
                </a:lnTo>
                <a:lnTo>
                  <a:pt x="393484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11330087" y="2080005"/>
            <a:ext cx="253967" cy="3540644"/>
          </a:xfrm>
          <a:prstGeom prst="rect">
            <a:avLst/>
          </a:prstGeom>
        </p:spPr>
        <p:txBody>
          <a:bodyPr vert="horz" wrap="square" lIns="0" tIns="24189" rIns="0" bIns="0" rtlCol="0">
            <a:spAutoFit/>
          </a:bodyPr>
          <a:lstStyle/>
          <a:p>
            <a:pPr marL="15118" marR="6047" indent="29480" algn="ctr">
              <a:lnSpc>
                <a:spcPct val="96200"/>
              </a:lnSpc>
              <a:spcBef>
                <a:spcPts val="190"/>
              </a:spcBef>
            </a:pP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П </a:t>
            </a:r>
            <a:r>
              <a:rPr sz="1700" b="1" spc="-36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Е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Р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Е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С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Т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Р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А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Х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О </a:t>
            </a:r>
            <a:r>
              <a:rPr sz="1700" b="1" spc="-36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sz="1700" b="1" spc="6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Щ  И </a:t>
            </a:r>
            <a:r>
              <a:rPr sz="1700" b="1" spc="-363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b="1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endParaRPr sz="1700" dirty="0">
              <a:latin typeface="Calibri"/>
              <a:cs typeface="Calibri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9741139" y="3350883"/>
            <a:ext cx="1255443" cy="376910"/>
          </a:xfrm>
          <a:custGeom>
            <a:avLst/>
            <a:gdLst/>
            <a:ahLst/>
            <a:cxnLst/>
            <a:rect l="l" t="t" r="r" b="b"/>
            <a:pathLst>
              <a:path w="941704" h="285750">
                <a:moveTo>
                  <a:pt x="304571" y="183857"/>
                </a:moveTo>
                <a:lnTo>
                  <a:pt x="152400" y="183857"/>
                </a:lnTo>
                <a:lnTo>
                  <a:pt x="152400" y="133057"/>
                </a:lnTo>
                <a:lnTo>
                  <a:pt x="0" y="209257"/>
                </a:lnTo>
                <a:lnTo>
                  <a:pt x="152400" y="285457"/>
                </a:lnTo>
                <a:lnTo>
                  <a:pt x="152400" y="234657"/>
                </a:lnTo>
                <a:lnTo>
                  <a:pt x="304571" y="234657"/>
                </a:lnTo>
                <a:lnTo>
                  <a:pt x="304571" y="183857"/>
                </a:lnTo>
                <a:close/>
              </a:path>
              <a:path w="941704" h="285750">
                <a:moveTo>
                  <a:pt x="507771" y="183857"/>
                </a:moveTo>
                <a:lnTo>
                  <a:pt x="355371" y="183857"/>
                </a:lnTo>
                <a:lnTo>
                  <a:pt x="355371" y="234657"/>
                </a:lnTo>
                <a:lnTo>
                  <a:pt x="507771" y="234657"/>
                </a:lnTo>
                <a:lnTo>
                  <a:pt x="507771" y="183857"/>
                </a:lnTo>
                <a:close/>
              </a:path>
              <a:path w="941704" h="285750">
                <a:moveTo>
                  <a:pt x="710971" y="183857"/>
                </a:moveTo>
                <a:lnTo>
                  <a:pt x="558571" y="183857"/>
                </a:lnTo>
                <a:lnTo>
                  <a:pt x="558571" y="234657"/>
                </a:lnTo>
                <a:lnTo>
                  <a:pt x="710971" y="234657"/>
                </a:lnTo>
                <a:lnTo>
                  <a:pt x="710971" y="183857"/>
                </a:lnTo>
                <a:close/>
              </a:path>
              <a:path w="941704" h="285750">
                <a:moveTo>
                  <a:pt x="914171" y="183857"/>
                </a:moveTo>
                <a:lnTo>
                  <a:pt x="761771" y="183857"/>
                </a:lnTo>
                <a:lnTo>
                  <a:pt x="761771" y="234657"/>
                </a:lnTo>
                <a:lnTo>
                  <a:pt x="914171" y="234657"/>
                </a:lnTo>
                <a:lnTo>
                  <a:pt x="914171" y="183857"/>
                </a:lnTo>
                <a:close/>
              </a:path>
              <a:path w="941704" h="285750">
                <a:moveTo>
                  <a:pt x="941705" y="76200"/>
                </a:moveTo>
                <a:lnTo>
                  <a:pt x="890905" y="50800"/>
                </a:lnTo>
                <a:lnTo>
                  <a:pt x="789305" y="0"/>
                </a:lnTo>
                <a:lnTo>
                  <a:pt x="789305" y="50800"/>
                </a:lnTo>
                <a:lnTo>
                  <a:pt x="27533" y="50800"/>
                </a:lnTo>
                <a:lnTo>
                  <a:pt x="27533" y="101600"/>
                </a:lnTo>
                <a:lnTo>
                  <a:pt x="789305" y="101600"/>
                </a:lnTo>
                <a:lnTo>
                  <a:pt x="789305" y="152400"/>
                </a:lnTo>
                <a:lnTo>
                  <a:pt x="890905" y="101600"/>
                </a:lnTo>
                <a:lnTo>
                  <a:pt x="941705" y="76200"/>
                </a:lnTo>
                <a:close/>
              </a:path>
            </a:pathLst>
          </a:custGeom>
          <a:solidFill>
            <a:srgbClr val="5454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4380374" y="706904"/>
            <a:ext cx="1468775" cy="569263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 algn="ctr">
              <a:spcBef>
                <a:spcPts val="119"/>
              </a:spcBef>
            </a:pP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Д</a:t>
            </a:r>
            <a:r>
              <a:rPr sz="1200" b="1" spc="-6" dirty="0">
                <a:solidFill>
                  <a:srgbClr val="545465"/>
                </a:solidFill>
                <a:latin typeface="Segoe UI"/>
                <a:cs typeface="Segoe UI"/>
              </a:rPr>
              <a:t>АНН</a:t>
            </a: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ЫЕ К</a:t>
            </a:r>
            <a:r>
              <a:rPr sz="1200" b="1" spc="6" dirty="0">
                <a:solidFill>
                  <a:srgbClr val="545465"/>
                </a:solidFill>
                <a:latin typeface="Segoe UI"/>
                <a:cs typeface="Segoe UI"/>
              </a:rPr>
              <a:t>О</a:t>
            </a:r>
            <a:r>
              <a:rPr sz="1200" b="1" dirty="0">
                <a:solidFill>
                  <a:srgbClr val="545465"/>
                </a:solidFill>
                <a:latin typeface="Segoe UI"/>
                <a:cs typeface="Segoe UI"/>
              </a:rPr>
              <a:t>С</a:t>
            </a:r>
            <a:r>
              <a:rPr sz="1200" b="1" spc="6" dirty="0">
                <a:solidFill>
                  <a:srgbClr val="545465"/>
                </a:solidFill>
                <a:latin typeface="Segoe UI"/>
                <a:cs typeface="Segoe UI"/>
              </a:rPr>
              <a:t>М</a:t>
            </a:r>
            <a:r>
              <a:rPr lang="ru-RU" sz="1200" b="1" spc="6" dirty="0">
                <a:solidFill>
                  <a:srgbClr val="545465"/>
                </a:solidFill>
                <a:latin typeface="Segoe UI"/>
                <a:cs typeface="Segoe UI"/>
              </a:rPr>
              <a:t>ИЧЕСКОГО </a:t>
            </a:r>
            <a:r>
              <a:rPr sz="1200" b="1" spc="-6" dirty="0">
                <a:solidFill>
                  <a:srgbClr val="545465"/>
                </a:solidFill>
                <a:latin typeface="Segoe UI"/>
                <a:cs typeface="Segoe UI"/>
              </a:rPr>
              <a:t>МОНИТОРИНГА</a:t>
            </a:r>
            <a:endParaRPr sz="1200" dirty="0">
              <a:latin typeface="Segoe UI"/>
              <a:cs typeface="Segoe UI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4721879" y="1357397"/>
            <a:ext cx="796610" cy="510023"/>
            <a:chOff x="3541870" y="1357082"/>
            <a:chExt cx="597535" cy="509905"/>
          </a:xfrm>
        </p:grpSpPr>
        <p:sp>
          <p:nvSpPr>
            <p:cNvPr id="68" name="object 68"/>
            <p:cNvSpPr/>
            <p:nvPr/>
          </p:nvSpPr>
          <p:spPr>
            <a:xfrm>
              <a:off x="3548217" y="1363428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3548217" y="1363428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3548217" y="1541081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3548217" y="1541081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3548217" y="1717427"/>
              <a:ext cx="585470" cy="142875"/>
            </a:xfrm>
            <a:custGeom>
              <a:avLst/>
              <a:gdLst/>
              <a:ahLst/>
              <a:cxnLst/>
              <a:rect l="l" t="t" r="r" b="b"/>
              <a:pathLst>
                <a:path w="585470" h="142875">
                  <a:moveTo>
                    <a:pt x="585000" y="0"/>
                  </a:moveTo>
                  <a:lnTo>
                    <a:pt x="0" y="0"/>
                  </a:lnTo>
                  <a:lnTo>
                    <a:pt x="0" y="142748"/>
                  </a:lnTo>
                  <a:lnTo>
                    <a:pt x="585000" y="142748"/>
                  </a:lnTo>
                  <a:lnTo>
                    <a:pt x="585000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3548217" y="1717427"/>
              <a:ext cx="584835" cy="142875"/>
            </a:xfrm>
            <a:custGeom>
              <a:avLst/>
              <a:gdLst/>
              <a:ahLst/>
              <a:cxnLst/>
              <a:rect l="l" t="t" r="r" b="b"/>
              <a:pathLst>
                <a:path w="584835" h="142875">
                  <a:moveTo>
                    <a:pt x="0" y="0"/>
                  </a:moveTo>
                  <a:lnTo>
                    <a:pt x="584695" y="0"/>
                  </a:lnTo>
                  <a:lnTo>
                    <a:pt x="584695" y="142678"/>
                  </a:lnTo>
                  <a:lnTo>
                    <a:pt x="0" y="14267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3604552" y="1399965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3604552" y="1399965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3604552" y="1575563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3604552" y="1575563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3604552" y="1751910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236156" y="0"/>
                  </a:moveTo>
                  <a:lnTo>
                    <a:pt x="0" y="0"/>
                  </a:lnTo>
                  <a:lnTo>
                    <a:pt x="0" y="73787"/>
                  </a:lnTo>
                  <a:lnTo>
                    <a:pt x="236156" y="73787"/>
                  </a:lnTo>
                  <a:lnTo>
                    <a:pt x="236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3604552" y="1751910"/>
              <a:ext cx="236220" cy="74295"/>
            </a:xfrm>
            <a:custGeom>
              <a:avLst/>
              <a:gdLst/>
              <a:ahLst/>
              <a:cxnLst/>
              <a:rect l="l" t="t" r="r" b="b"/>
              <a:pathLst>
                <a:path w="236220" h="74294">
                  <a:moveTo>
                    <a:pt x="0" y="0"/>
                  </a:moveTo>
                  <a:lnTo>
                    <a:pt x="236041" y="0"/>
                  </a:lnTo>
                  <a:lnTo>
                    <a:pt x="236041" y="73748"/>
                  </a:lnTo>
                  <a:lnTo>
                    <a:pt x="0" y="73748"/>
                  </a:lnTo>
                  <a:lnTo>
                    <a:pt x="0" y="0"/>
                  </a:lnTo>
                  <a:close/>
                </a:path>
              </a:pathLst>
            </a:custGeom>
            <a:ln w="12693">
              <a:solidFill>
                <a:srgbClr val="4171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0" name="object 80"/>
          <p:cNvSpPr txBox="1"/>
          <p:nvPr/>
        </p:nvSpPr>
        <p:spPr>
          <a:xfrm>
            <a:off x="595423" y="159052"/>
            <a:ext cx="10648834" cy="281456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19654" rIns="0" bIns="0" rtlCol="0">
            <a:spAutoFit/>
          </a:bodyPr>
          <a:lstStyle/>
          <a:p>
            <a:pPr marL="50646" algn="ctr">
              <a:spcBef>
                <a:spcPts val="155"/>
              </a:spcBef>
            </a:pPr>
            <a:r>
              <a:rPr sz="1700" b="1" spc="-6" dirty="0">
                <a:solidFill>
                  <a:srgbClr val="FFFFFF"/>
                </a:solidFill>
                <a:latin typeface="Tahoma"/>
                <a:cs typeface="Tahoma"/>
              </a:rPr>
              <a:t>СХЕМА</a:t>
            </a:r>
            <a:r>
              <a:rPr sz="1700" b="1" spc="6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700" b="1" spc="-6" dirty="0">
                <a:solidFill>
                  <a:srgbClr val="FFFFFF"/>
                </a:solidFill>
                <a:latin typeface="Tahoma"/>
                <a:cs typeface="Tahoma"/>
              </a:rPr>
              <a:t>ВЗАИМОДЕЙСТВИЯ</a:t>
            </a:r>
            <a:r>
              <a:rPr sz="1700" b="1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700" b="1" spc="-6" dirty="0">
                <a:solidFill>
                  <a:srgbClr val="FFFFFF"/>
                </a:solidFill>
                <a:latin typeface="Tahoma"/>
                <a:cs typeface="Tahoma"/>
              </a:rPr>
              <a:t>СУБЪЕКТОВ</a:t>
            </a:r>
            <a:r>
              <a:rPr sz="1700" b="1" spc="18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700" b="1" dirty="0">
                <a:solidFill>
                  <a:srgbClr val="FFFFFF"/>
                </a:solidFill>
                <a:latin typeface="Tahoma"/>
                <a:cs typeface="Tahoma"/>
              </a:rPr>
              <a:t>В</a:t>
            </a:r>
            <a:r>
              <a:rPr sz="1700" b="1" spc="6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700" b="1" spc="-6" dirty="0">
                <a:solidFill>
                  <a:srgbClr val="FFFFFF"/>
                </a:solidFill>
                <a:latin typeface="Tahoma"/>
                <a:cs typeface="Tahoma"/>
              </a:rPr>
              <a:t>РЕЖИМЕ</a:t>
            </a:r>
            <a:r>
              <a:rPr sz="1700" b="1" spc="6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700" b="1" dirty="0">
                <a:solidFill>
                  <a:srgbClr val="FFFFFF"/>
                </a:solidFill>
                <a:latin typeface="Tahoma"/>
                <a:cs typeface="Tahoma"/>
              </a:rPr>
              <a:t>ОНЛАЙН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11530722" y="159052"/>
            <a:ext cx="482537" cy="289089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27213" rIns="0" bIns="0" rtlCol="0">
            <a:spAutoFit/>
          </a:bodyPr>
          <a:lstStyle/>
          <a:p>
            <a:pPr marL="80126">
              <a:spcBef>
                <a:spcPts val="214"/>
              </a:spcBef>
            </a:pPr>
            <a:r>
              <a:rPr sz="1700" b="1" spc="-6" dirty="0">
                <a:solidFill>
                  <a:srgbClr val="FFFFFF"/>
                </a:solidFill>
                <a:latin typeface="Tahoma"/>
                <a:cs typeface="Tahoma"/>
              </a:rPr>
              <a:t>13</a:t>
            </a:r>
            <a:endParaRPr sz="1700">
              <a:latin typeface="Tahoma"/>
              <a:cs typeface="Tahoma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028882" y="6209705"/>
            <a:ext cx="10538781" cy="338431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5118">
              <a:spcBef>
                <a:spcPts val="119"/>
              </a:spcBef>
            </a:pPr>
            <a:r>
              <a:rPr b="1" spc="-6" dirty="0">
                <a:solidFill>
                  <a:srgbClr val="FF0000"/>
                </a:solidFill>
                <a:latin typeface="Tahoma"/>
                <a:cs typeface="Tahoma"/>
              </a:rPr>
              <a:t>!!!</a:t>
            </a:r>
            <a:r>
              <a:rPr b="1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dirty="0">
                <a:solidFill>
                  <a:srgbClr val="FF0000"/>
                </a:solidFill>
                <a:latin typeface="Tahoma"/>
                <a:cs typeface="Tahoma"/>
              </a:rPr>
              <a:t>ФЕРМЕРУ</a:t>
            </a:r>
            <a:r>
              <a:rPr sz="1900" spc="12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b="1" dirty="0">
                <a:solidFill>
                  <a:srgbClr val="FF0000"/>
                </a:solidFill>
                <a:latin typeface="Tahoma"/>
                <a:cs typeface="Tahoma"/>
              </a:rPr>
              <a:t>НЕ</a:t>
            </a:r>
            <a:r>
              <a:rPr sz="1900" b="1" spc="18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b="1" spc="-6" dirty="0">
                <a:solidFill>
                  <a:srgbClr val="FF0000"/>
                </a:solidFill>
                <a:latin typeface="Tahoma"/>
                <a:cs typeface="Tahoma"/>
              </a:rPr>
              <a:t>ТРЕБУЕТСЯ</a:t>
            </a:r>
            <a:r>
              <a:rPr sz="1900" b="1" spc="12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b="1" spc="-6" dirty="0">
                <a:solidFill>
                  <a:srgbClr val="FF0000"/>
                </a:solidFill>
                <a:latin typeface="Tahoma"/>
                <a:cs typeface="Tahoma"/>
              </a:rPr>
              <a:t>ДОКАЗЫВАТЬ</a:t>
            </a:r>
            <a:r>
              <a:rPr sz="1900" b="1" spc="2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spc="-6" dirty="0">
                <a:solidFill>
                  <a:srgbClr val="FF0000"/>
                </a:solidFill>
                <a:latin typeface="Tahoma"/>
                <a:cs typeface="Tahoma"/>
              </a:rPr>
              <a:t>НАСТУПЛЕНИЕ</a:t>
            </a:r>
            <a:r>
              <a:rPr sz="1900" spc="12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spc="-6" dirty="0">
                <a:solidFill>
                  <a:srgbClr val="FF0000"/>
                </a:solidFill>
                <a:latin typeface="Tahoma"/>
                <a:cs typeface="Tahoma"/>
              </a:rPr>
              <a:t>СТРАХОВОГО</a:t>
            </a:r>
            <a:r>
              <a:rPr sz="1900" spc="2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900" spc="-6" dirty="0">
                <a:solidFill>
                  <a:srgbClr val="FF0000"/>
                </a:solidFill>
                <a:latin typeface="Tahoma"/>
                <a:cs typeface="Tahoma"/>
              </a:rPr>
              <a:t>СЛУЧАЯ</a:t>
            </a:r>
            <a:endParaRPr sz="1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4801394"/>
            <a:ext cx="12184487" cy="1154095"/>
          </a:xfrm>
          <a:prstGeom prst="rect">
            <a:avLst/>
          </a:prstGeom>
          <a:solidFill>
            <a:srgbClr val="548235"/>
          </a:solidFill>
          <a:ln w="12693">
            <a:solidFill>
              <a:srgbClr val="41719C"/>
            </a:solidFill>
          </a:ln>
        </p:spPr>
        <p:txBody>
          <a:bodyPr vert="horz" wrap="square" lIns="0" tIns="275905" rIns="0" bIns="0" rtlCol="0">
            <a:spAutoFit/>
          </a:bodyPr>
          <a:lstStyle/>
          <a:p>
            <a:pPr marL="235842">
              <a:lnSpc>
                <a:spcPts val="2274"/>
              </a:lnSpc>
              <a:spcBef>
                <a:spcPts val="2172"/>
              </a:spcBef>
            </a:pPr>
            <a:r>
              <a:rPr sz="1900" b="1" spc="-12" dirty="0">
                <a:solidFill>
                  <a:srgbClr val="FFFFFF"/>
                </a:solidFill>
                <a:latin typeface="Segoe UI"/>
                <a:cs typeface="Segoe UI"/>
              </a:rPr>
              <a:t>Нур-Султан,</a:t>
            </a:r>
            <a:r>
              <a:rPr sz="1900" b="1" spc="-42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Казахстан</a:t>
            </a:r>
            <a:endParaRPr sz="1900" dirty="0">
              <a:latin typeface="Segoe UI"/>
              <a:cs typeface="Segoe UI"/>
            </a:endParaRPr>
          </a:p>
          <a:p>
            <a:pPr marL="235842">
              <a:lnSpc>
                <a:spcPts val="2274"/>
              </a:lnSpc>
            </a:pPr>
            <a:r>
              <a:rPr sz="1900" b="1" spc="-12" dirty="0">
                <a:solidFill>
                  <a:srgbClr val="FFFFFF"/>
                </a:solidFill>
                <a:latin typeface="Segoe UI"/>
                <a:cs typeface="Segoe UI"/>
              </a:rPr>
              <a:t>тел.: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+7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701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800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4780;</a:t>
            </a:r>
            <a:r>
              <a:rPr sz="1900" b="1" spc="-12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+7</a:t>
            </a:r>
            <a:r>
              <a:rPr sz="1900" b="1" spc="-12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(7172)</a:t>
            </a:r>
            <a:r>
              <a:rPr sz="1900" b="1" spc="-18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67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77</a:t>
            </a:r>
            <a:r>
              <a:rPr lang="ru-RU" sz="1900" dirty="0">
                <a:latin typeface="Segoe UI"/>
                <a:cs typeface="Segoe UI"/>
              </a:rPr>
              <a:t> </a:t>
            </a:r>
            <a:r>
              <a:rPr sz="1900" b="1" dirty="0">
                <a:solidFill>
                  <a:srgbClr val="FFFFFF"/>
                </a:solidFill>
                <a:latin typeface="Segoe UI"/>
                <a:cs typeface="Segoe UI"/>
              </a:rPr>
              <a:t>09</a:t>
            </a:r>
            <a:endParaRPr sz="1900" dirty="0">
              <a:latin typeface="Segoe UI"/>
              <a:cs typeface="Segoe UI"/>
            </a:endParaRPr>
          </a:p>
          <a:p>
            <a:pPr marL="235842">
              <a:lnSpc>
                <a:spcPts val="2274"/>
              </a:lnSpc>
            </a:pP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</a:rPr>
              <a:t>mail:</a:t>
            </a:r>
            <a:r>
              <a:rPr sz="1900" b="1" spc="-3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900" b="1" spc="-6" dirty="0">
                <a:solidFill>
                  <a:srgbClr val="FFFFFF"/>
                </a:solidFill>
                <a:latin typeface="Segoe UI"/>
                <a:cs typeface="Segoe UI"/>
                <a:hlinkClick r:id="rId2"/>
              </a:rPr>
              <a:t>info@agrin.kz</a:t>
            </a:r>
            <a:endParaRPr sz="1900" dirty="0">
              <a:latin typeface="Segoe UI"/>
              <a:cs typeface="Segoe U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69187" y="2335308"/>
            <a:ext cx="4452040" cy="1523371"/>
          </a:xfrm>
          <a:prstGeom prst="rect">
            <a:avLst/>
          </a:prstGeom>
        </p:spPr>
        <p:txBody>
          <a:bodyPr vert="horz" wrap="square" lIns="0" tIns="15118" rIns="0" bIns="0" rtlCol="0">
            <a:spAutoFit/>
          </a:bodyPr>
          <a:lstStyle/>
          <a:p>
            <a:pPr marL="167811" marR="6047" indent="-148157">
              <a:spcBef>
                <a:spcPts val="119"/>
              </a:spcBef>
            </a:pPr>
            <a:r>
              <a:rPr spc="-54" dirty="0"/>
              <a:t>СПАСИБО</a:t>
            </a:r>
            <a:r>
              <a:rPr spc="-173" dirty="0"/>
              <a:t> </a:t>
            </a:r>
            <a:r>
              <a:rPr spc="-18" dirty="0"/>
              <a:t>ЗА </a:t>
            </a:r>
            <a:r>
              <a:rPr spc="-1327" dirty="0"/>
              <a:t> </a:t>
            </a:r>
            <a:r>
              <a:rPr spc="-48" dirty="0"/>
              <a:t>ВНИМАНИЕ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506</Words>
  <Application>Microsoft Macintosh PowerPoint</Application>
  <PresentationFormat>Произвольный</PresentationFormat>
  <Paragraphs>100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Arial MT</vt:lpstr>
      <vt:lpstr>Calibri</vt:lpstr>
      <vt:lpstr>inherit</vt:lpstr>
      <vt:lpstr>Segoe UI</vt:lpstr>
      <vt:lpstr>Tahoma</vt:lpstr>
      <vt:lpstr>Times New Roman</vt:lpstr>
      <vt:lpstr>Wingdings</vt:lpstr>
      <vt:lpstr>Office Theme</vt:lpstr>
      <vt:lpstr>Страхование индекса биомассы растения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Индексное страхование уровня Биомассы Пастбищ</dc:title>
  <cp:lastModifiedBy>Mashur Zarlyk</cp:lastModifiedBy>
  <cp:revision>20</cp:revision>
  <dcterms:created xsi:type="dcterms:W3CDTF">2021-05-25T09:17:16Z</dcterms:created>
  <dcterms:modified xsi:type="dcterms:W3CDTF">2022-09-07T10:27:52Z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2020-11-13T00:00:00Z</vt:filetime>
  </property>
  <property fmtid="{D5CDD505-2E9C-101B-9397-08002B2CF9AE}" pid="3" name="LastSaved">
    <vt:filetime>2021-05-25T00:00:00Z</vt:filetime>
  </property>
</Properties>
</file>