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ags/tag1.xml" ContentType="application/vnd.openxmlformats-officedocument.presentationml.tags+xml"/>
  <Override PartName="/ppt/theme/theme2.xml" ContentType="application/vnd.openxmlformats-officedocument.theme+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8"/>
  </p:notesMasterIdLst>
  <p:sldIdLst>
    <p:sldId id="265" r:id="rId2"/>
    <p:sldId id="302" r:id="rId3"/>
    <p:sldId id="291" r:id="rId4"/>
    <p:sldId id="303" r:id="rId5"/>
    <p:sldId id="276" r:id="rId6"/>
    <p:sldId id="277" r:id="rId7"/>
  </p:sldIdLst>
  <p:sldSz cx="9144000" cy="6858000" type="screen4x3"/>
  <p:notesSz cx="6794500" cy="9906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CC99"/>
    <a:srgbClr val="F2EC98"/>
    <a:srgbClr val="ABDB77"/>
    <a:srgbClr val="ECE266"/>
    <a:srgbClr val="C9E8A6"/>
    <a:srgbClr val="D4E5F4"/>
    <a:srgbClr val="E6D930"/>
    <a:srgbClr val="EDD673"/>
    <a:srgbClr val="F0DE8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582" autoAdjust="0"/>
    <p:restoredTop sz="96265" autoAdjust="0"/>
  </p:normalViewPr>
  <p:slideViewPr>
    <p:cSldViewPr snapToGrid="0">
      <p:cViewPr varScale="1">
        <p:scale>
          <a:sx n="104" d="100"/>
          <a:sy n="104" d="100"/>
        </p:scale>
        <p:origin x="132" y="18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4813" cy="4968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48100" y="0"/>
            <a:ext cx="2944813" cy="496888"/>
          </a:xfrm>
          <a:prstGeom prst="rect">
            <a:avLst/>
          </a:prstGeom>
        </p:spPr>
        <p:txBody>
          <a:bodyPr vert="horz" lIns="91440" tIns="45720" rIns="91440" bIns="45720" rtlCol="0"/>
          <a:lstStyle>
            <a:lvl1pPr algn="r">
              <a:defRPr sz="1200"/>
            </a:lvl1pPr>
          </a:lstStyle>
          <a:p>
            <a:fld id="{76A536F7-0D1C-4DF7-87A1-9624BF8AA034}" type="datetimeFigureOut">
              <a:rPr lang="ru-RU" smtClean="0"/>
              <a:pPr/>
              <a:t>24.07.2018</a:t>
            </a:fld>
            <a:endParaRPr lang="ru-RU"/>
          </a:p>
        </p:txBody>
      </p:sp>
      <p:sp>
        <p:nvSpPr>
          <p:cNvPr id="4" name="Образ слайда 3"/>
          <p:cNvSpPr>
            <a:spLocks noGrp="1" noRot="1" noChangeAspect="1"/>
          </p:cNvSpPr>
          <p:nvPr>
            <p:ph type="sldImg" idx="2"/>
          </p:nvPr>
        </p:nvSpPr>
        <p:spPr>
          <a:xfrm>
            <a:off x="1168400" y="1238250"/>
            <a:ext cx="4457700" cy="334327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450" y="4767263"/>
            <a:ext cx="5435600" cy="3900487"/>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09113"/>
            <a:ext cx="2944813" cy="4968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48100" y="9409113"/>
            <a:ext cx="2944813" cy="496887"/>
          </a:xfrm>
          <a:prstGeom prst="rect">
            <a:avLst/>
          </a:prstGeom>
        </p:spPr>
        <p:txBody>
          <a:bodyPr vert="horz" lIns="91440" tIns="45720" rIns="91440" bIns="45720" rtlCol="0" anchor="b"/>
          <a:lstStyle>
            <a:lvl1pPr algn="r">
              <a:defRPr sz="1200"/>
            </a:lvl1pPr>
          </a:lstStyle>
          <a:p>
            <a:fld id="{7FA816D4-5E8E-433E-BB3C-17A53BE95E6D}" type="slidenum">
              <a:rPr lang="ru-RU" smtClean="0"/>
              <a:pPr/>
              <a:t>‹#›</a:t>
            </a:fld>
            <a:endParaRPr lang="ru-RU"/>
          </a:p>
        </p:txBody>
      </p:sp>
    </p:spTree>
    <p:extLst>
      <p:ext uri="{BB962C8B-B14F-4D97-AF65-F5344CB8AC3E}">
        <p14:creationId xmlns:p14="http://schemas.microsoft.com/office/powerpoint/2010/main" val="3118977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xml"/><Relationship Id="rId1" Type="http://schemas.openxmlformats.org/officeDocument/2006/relationships/themeOverride" Target="../theme/themeOverride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89F982E-00B8-4BF5-B7B9-D6FFD7033AA8}" type="datetimeFigureOut">
              <a:rPr lang="ru-RU" smtClean="0"/>
              <a:pPr/>
              <a:t>24.07.2018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DE1DDA4-E1F5-4581-8187-8B72C4B5DE04}" type="slidenum">
              <a:rPr lang="ru-RU" smtClean="0"/>
              <a:pPr/>
              <a:t>‹#›</a:t>
            </a:fld>
            <a:endParaRPr lang="ru-RU"/>
          </a:p>
        </p:txBody>
      </p:sp>
    </p:spTree>
    <p:extLst>
      <p:ext uri="{BB962C8B-B14F-4D97-AF65-F5344CB8AC3E}">
        <p14:creationId xmlns:p14="http://schemas.microsoft.com/office/powerpoint/2010/main" val="2627401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89F982E-00B8-4BF5-B7B9-D6FFD7033AA8}" type="datetimeFigureOut">
              <a:rPr lang="ru-RU" smtClean="0"/>
              <a:pPr/>
              <a:t>24.07.2018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DE1DDA4-E1F5-4581-8187-8B72C4B5DE04}" type="slidenum">
              <a:rPr lang="ru-RU" smtClean="0"/>
              <a:pPr/>
              <a:t>‹#›</a:t>
            </a:fld>
            <a:endParaRPr lang="ru-RU"/>
          </a:p>
        </p:txBody>
      </p:sp>
    </p:spTree>
    <p:extLst>
      <p:ext uri="{BB962C8B-B14F-4D97-AF65-F5344CB8AC3E}">
        <p14:creationId xmlns:p14="http://schemas.microsoft.com/office/powerpoint/2010/main" val="2052811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89F982E-00B8-4BF5-B7B9-D6FFD7033AA8}" type="datetimeFigureOut">
              <a:rPr lang="ru-RU" smtClean="0"/>
              <a:pPr/>
              <a:t>24.07.2018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DE1DDA4-E1F5-4581-8187-8B72C4B5DE04}" type="slidenum">
              <a:rPr lang="ru-RU" smtClean="0"/>
              <a:pPr/>
              <a:t>‹#›</a:t>
            </a:fld>
            <a:endParaRPr lang="ru-RU"/>
          </a:p>
        </p:txBody>
      </p:sp>
    </p:spTree>
    <p:extLst>
      <p:ext uri="{BB962C8B-B14F-4D97-AF65-F5344CB8AC3E}">
        <p14:creationId xmlns:p14="http://schemas.microsoft.com/office/powerpoint/2010/main" val="278733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F89F982E-00B8-4BF5-B7B9-D6FFD7033AA8}" type="datetimeFigureOut">
              <a:rPr lang="ru-RU" smtClean="0"/>
              <a:pPr/>
              <a:t>24.07.2018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DE1DDA4-E1F5-4581-8187-8B72C4B5DE04}" type="slidenum">
              <a:rPr lang="ru-RU" smtClean="0"/>
              <a:pPr/>
              <a:t>‹#›</a:t>
            </a:fld>
            <a:endParaRPr lang="ru-RU"/>
          </a:p>
        </p:txBody>
      </p:sp>
    </p:spTree>
    <p:extLst>
      <p:ext uri="{BB962C8B-B14F-4D97-AF65-F5344CB8AC3E}">
        <p14:creationId xmlns:p14="http://schemas.microsoft.com/office/powerpoint/2010/main" val="3779900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89F982E-00B8-4BF5-B7B9-D6FFD7033AA8}" type="datetimeFigureOut">
              <a:rPr lang="ru-RU" smtClean="0"/>
              <a:pPr/>
              <a:t>24.07.2018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DE1DDA4-E1F5-4581-8187-8B72C4B5DE04}" type="slidenum">
              <a:rPr lang="ru-RU" smtClean="0"/>
              <a:pPr/>
              <a:t>‹#›</a:t>
            </a:fld>
            <a:endParaRPr lang="ru-RU"/>
          </a:p>
        </p:txBody>
      </p:sp>
    </p:spTree>
    <p:extLst>
      <p:ext uri="{BB962C8B-B14F-4D97-AF65-F5344CB8AC3E}">
        <p14:creationId xmlns:p14="http://schemas.microsoft.com/office/powerpoint/2010/main" val="1069285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89F982E-00B8-4BF5-B7B9-D6FFD7033AA8}" type="datetimeFigureOut">
              <a:rPr lang="ru-RU" smtClean="0"/>
              <a:pPr/>
              <a:t>24.07.2018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DE1DDA4-E1F5-4581-8187-8B72C4B5DE04}" type="slidenum">
              <a:rPr lang="ru-RU" smtClean="0"/>
              <a:pPr/>
              <a:t>‹#›</a:t>
            </a:fld>
            <a:endParaRPr lang="ru-RU"/>
          </a:p>
        </p:txBody>
      </p:sp>
    </p:spTree>
    <p:extLst>
      <p:ext uri="{BB962C8B-B14F-4D97-AF65-F5344CB8AC3E}">
        <p14:creationId xmlns:p14="http://schemas.microsoft.com/office/powerpoint/2010/main" val="1121268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9F982E-00B8-4BF5-B7B9-D6FFD7033AA8}" type="datetimeFigureOut">
              <a:rPr lang="ru-RU" smtClean="0"/>
              <a:pPr/>
              <a:t>24.07.2018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DE1DDA4-E1F5-4581-8187-8B72C4B5DE04}" type="slidenum">
              <a:rPr lang="ru-RU" smtClean="0"/>
              <a:pPr/>
              <a:t>‹#›</a:t>
            </a:fld>
            <a:endParaRPr lang="ru-RU"/>
          </a:p>
        </p:txBody>
      </p:sp>
    </p:spTree>
    <p:extLst>
      <p:ext uri="{BB962C8B-B14F-4D97-AF65-F5344CB8AC3E}">
        <p14:creationId xmlns:p14="http://schemas.microsoft.com/office/powerpoint/2010/main" val="742015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F89F982E-00B8-4BF5-B7B9-D6FFD7033AA8}" type="datetimeFigureOut">
              <a:rPr lang="ru-RU" smtClean="0"/>
              <a:pPr/>
              <a:t>24.07.2018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DE1DDA4-E1F5-4581-8187-8B72C4B5DE04}" type="slidenum">
              <a:rPr lang="ru-RU" smtClean="0"/>
              <a:pPr/>
              <a:t>‹#›</a:t>
            </a:fld>
            <a:endParaRPr lang="ru-RU"/>
          </a:p>
        </p:txBody>
      </p:sp>
    </p:spTree>
    <p:extLst>
      <p:ext uri="{BB962C8B-B14F-4D97-AF65-F5344CB8AC3E}">
        <p14:creationId xmlns:p14="http://schemas.microsoft.com/office/powerpoint/2010/main" val="2292355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F89F982E-00B8-4BF5-B7B9-D6FFD7033AA8}" type="datetimeFigureOut">
              <a:rPr lang="ru-RU" smtClean="0"/>
              <a:pPr/>
              <a:t>24.07.2018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DE1DDA4-E1F5-4581-8187-8B72C4B5DE04}" type="slidenum">
              <a:rPr lang="ru-RU" smtClean="0"/>
              <a:pPr/>
              <a:t>‹#›</a:t>
            </a:fld>
            <a:endParaRPr lang="ru-RU"/>
          </a:p>
        </p:txBody>
      </p:sp>
    </p:spTree>
    <p:extLst>
      <p:ext uri="{BB962C8B-B14F-4D97-AF65-F5344CB8AC3E}">
        <p14:creationId xmlns:p14="http://schemas.microsoft.com/office/powerpoint/2010/main" val="2945789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89F982E-00B8-4BF5-B7B9-D6FFD7033AA8}" type="datetimeFigureOut">
              <a:rPr lang="ru-RU" smtClean="0"/>
              <a:pPr/>
              <a:t>24.07.2018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DE1DDA4-E1F5-4581-8187-8B72C4B5DE04}" type="slidenum">
              <a:rPr lang="ru-RU" smtClean="0"/>
              <a:pPr/>
              <a:t>‹#›</a:t>
            </a:fld>
            <a:endParaRPr lang="ru-RU"/>
          </a:p>
        </p:txBody>
      </p:sp>
    </p:spTree>
    <p:extLst>
      <p:ext uri="{BB962C8B-B14F-4D97-AF65-F5344CB8AC3E}">
        <p14:creationId xmlns:p14="http://schemas.microsoft.com/office/powerpoint/2010/main" val="926383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89F982E-00B8-4BF5-B7B9-D6FFD7033AA8}" type="datetimeFigureOut">
              <a:rPr lang="ru-RU" smtClean="0"/>
              <a:pPr/>
              <a:t>24.07.2018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DE1DDA4-E1F5-4581-8187-8B72C4B5DE04}" type="slidenum">
              <a:rPr lang="ru-RU" smtClean="0"/>
              <a:pPr/>
              <a:t>‹#›</a:t>
            </a:fld>
            <a:endParaRPr lang="ru-RU"/>
          </a:p>
        </p:txBody>
      </p:sp>
    </p:spTree>
    <p:extLst>
      <p:ext uri="{BB962C8B-B14F-4D97-AF65-F5344CB8AC3E}">
        <p14:creationId xmlns:p14="http://schemas.microsoft.com/office/powerpoint/2010/main" val="2445659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bwMode="black">
          <a:xfrm>
            <a:off x="684213" y="1628775"/>
            <a:ext cx="7991475" cy="4392513"/>
          </a:xfrm>
        </p:spPr>
        <p:txBody>
          <a:bodyPr/>
          <a:lstStyle>
            <a:lvl1pPr>
              <a:defRPr>
                <a:latin typeface="SwissReSans" pitchFamily="34" charset="0"/>
              </a:defRPr>
            </a:lvl1pPr>
            <a:lvl2pPr>
              <a:defRPr>
                <a:latin typeface="SwissReSans" pitchFamily="34" charset="0"/>
              </a:defRPr>
            </a:lvl2pPr>
            <a:lvl3pPr>
              <a:defRPr>
                <a:latin typeface="SwissReSans" pitchFamily="34" charset="0"/>
              </a:defRPr>
            </a:lvl3pPr>
            <a:lvl4pPr>
              <a:defRPr>
                <a:latin typeface="SwissReSans" pitchFamily="34" charset="0"/>
              </a:defRPr>
            </a:lvl4pPr>
            <a:lvl5pPr>
              <a:defRPr>
                <a:latin typeface="SwissReSans" pitchFamily="34" charset="0"/>
              </a:defRPr>
            </a:lvl5p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sp>
        <p:nvSpPr>
          <p:cNvPr id="5" name="Title 4"/>
          <p:cNvSpPr>
            <a:spLocks noGrp="1"/>
          </p:cNvSpPr>
          <p:nvPr>
            <p:ph type="title"/>
          </p:nvPr>
        </p:nvSpPr>
        <p:spPr/>
        <p:txBody>
          <a:bodyPr/>
          <a:lstStyle/>
          <a:p>
            <a:r>
              <a:rPr lang="en-GB" dirty="0" smtClean="0"/>
              <a:t>Click to edit Master title style</a:t>
            </a:r>
            <a:endParaRPr lang="en-GB" dirty="0"/>
          </a:p>
        </p:txBody>
      </p:sp>
      <p:sp>
        <p:nvSpPr>
          <p:cNvPr id="7" name="Date Placeholder 6"/>
          <p:cNvSpPr>
            <a:spLocks noGrp="1"/>
          </p:cNvSpPr>
          <p:nvPr>
            <p:ph type="dt" sz="half" idx="10"/>
          </p:nvPr>
        </p:nvSpPr>
        <p:spPr/>
        <p:txBody>
          <a:bodyPr/>
          <a:lstStyle/>
          <a:p>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custDataLst>
              <p:tags r:id="rId2"/>
            </p:custDataLst>
          </p:nvPr>
        </p:nvSpPr>
        <p:spPr/>
        <p:txBody>
          <a:bodyPr/>
          <a:lstStyle/>
          <a:p>
            <a:fld id="{5E4D2043-7E31-4A53-BD33-72A88E682172}" type="slidenum">
              <a:rPr lang="en-GB" smtClean="0"/>
              <a:pPr/>
              <a:t>‹#›</a:t>
            </a:fld>
            <a:endParaRPr lang="en-GB" dirty="0"/>
          </a:p>
        </p:txBody>
      </p:sp>
    </p:spTree>
    <p:extLst>
      <p:ext uri="{BB962C8B-B14F-4D97-AF65-F5344CB8AC3E}">
        <p14:creationId xmlns:p14="http://schemas.microsoft.com/office/powerpoint/2010/main" val="1421805753"/>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9F982E-00B8-4BF5-B7B9-D6FFD7033AA8}" type="datetimeFigureOut">
              <a:rPr lang="ru-RU" smtClean="0"/>
              <a:pPr/>
              <a:t>24.07.2018</a:t>
            </a:fld>
            <a:endParaRPr lang="ru-R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E1DDA4-E1F5-4581-8187-8B72C4B5DE04}" type="slidenum">
              <a:rPr lang="ru-RU" smtClean="0"/>
              <a:pPr/>
              <a:t>‹#›</a:t>
            </a:fld>
            <a:endParaRPr lang="ru-RU"/>
          </a:p>
        </p:txBody>
      </p:sp>
    </p:spTree>
    <p:extLst>
      <p:ext uri="{BB962C8B-B14F-4D97-AF65-F5344CB8AC3E}">
        <p14:creationId xmlns:p14="http://schemas.microsoft.com/office/powerpoint/2010/main" val="1285340461"/>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4"/>
          <p:cNvPicPr>
            <a:picLocks/>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gray">
          <a:xfrm>
            <a:off x="0" y="0"/>
            <a:ext cx="9144000" cy="6858000"/>
          </a:xfrm>
          <a:prstGeom prst="rect">
            <a:avLst/>
          </a:prstGeom>
        </p:spPr>
      </p:pic>
      <p:sp>
        <p:nvSpPr>
          <p:cNvPr id="4102" name="Прямоугольник 17"/>
          <p:cNvSpPr>
            <a:spLocks noChangeArrowheads="1"/>
          </p:cNvSpPr>
          <p:nvPr/>
        </p:nvSpPr>
        <p:spPr bwMode="auto">
          <a:xfrm>
            <a:off x="709523" y="1497352"/>
            <a:ext cx="772495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kk-KZ" altLang="ru-RU" sz="2800" b="1" dirty="0" smtClean="0">
                <a:solidFill>
                  <a:schemeClr val="bg1"/>
                </a:solidFill>
              </a:rPr>
              <a:t>СТРАХОВОЙ СЕРВИС «</a:t>
            </a:r>
            <a:r>
              <a:rPr lang="en-US" altLang="ru-RU" sz="2800" b="1" dirty="0" smtClean="0">
                <a:solidFill>
                  <a:schemeClr val="bg1"/>
                </a:solidFill>
              </a:rPr>
              <a:t>AGROINSURANCE</a:t>
            </a:r>
            <a:r>
              <a:rPr lang="kk-KZ" altLang="ru-RU" sz="2800" b="1" dirty="0" smtClean="0">
                <a:solidFill>
                  <a:schemeClr val="bg1"/>
                </a:solidFill>
              </a:rPr>
              <a:t>» </a:t>
            </a:r>
          </a:p>
          <a:p>
            <a:pPr algn="ctr"/>
            <a:r>
              <a:rPr lang="kk-KZ" altLang="ru-RU" sz="2800" b="1" dirty="0" smtClean="0">
                <a:solidFill>
                  <a:schemeClr val="bg1"/>
                </a:solidFill>
              </a:rPr>
              <a:t>ПО ОНЛАЙН АГРОСТРАХОВАНИЮ</a:t>
            </a:r>
            <a:endParaRPr lang="en-US" altLang="ru-RU" sz="2800" b="1" dirty="0" smtClean="0">
              <a:solidFill>
                <a:schemeClr val="bg1"/>
              </a:solidFill>
            </a:endParaRPr>
          </a:p>
          <a:p>
            <a:pPr algn="ctr"/>
            <a:r>
              <a:rPr lang="ru-RU" altLang="ru-RU" sz="2800" b="1" dirty="0" smtClean="0">
                <a:solidFill>
                  <a:schemeClr val="bg1"/>
                </a:solidFill>
              </a:rPr>
              <a:t>НА ВЕБ-ПОРТАЛЕ </a:t>
            </a:r>
            <a:r>
              <a:rPr lang="en-US" altLang="ru-RU" sz="2800" b="1" dirty="0" smtClean="0">
                <a:solidFill>
                  <a:schemeClr val="bg1"/>
                </a:solidFill>
              </a:rPr>
              <a:t>QOLDAU.KZ</a:t>
            </a:r>
            <a:endParaRPr lang="kk-KZ" altLang="ru-RU" sz="2800" b="1" dirty="0">
              <a:solidFill>
                <a:schemeClr val="bg1"/>
              </a:solidFill>
            </a:endParaRPr>
          </a:p>
        </p:txBody>
      </p:sp>
      <p:sp>
        <p:nvSpPr>
          <p:cNvPr id="12" name="TextBox 1"/>
          <p:cNvSpPr txBox="1">
            <a:spLocks noChangeArrowheads="1"/>
          </p:cNvSpPr>
          <p:nvPr/>
        </p:nvSpPr>
        <p:spPr bwMode="auto">
          <a:xfrm>
            <a:off x="2664913" y="2988408"/>
            <a:ext cx="3814173" cy="542192"/>
          </a:xfrm>
          <a:custGeom>
            <a:avLst/>
            <a:gdLst>
              <a:gd name="connsiteX0" fmla="*/ 0 w 4680520"/>
              <a:gd name="connsiteY0" fmla="*/ 0 h 588760"/>
              <a:gd name="connsiteX1" fmla="*/ 4680520 w 4680520"/>
              <a:gd name="connsiteY1" fmla="*/ 0 h 588760"/>
              <a:gd name="connsiteX2" fmla="*/ 4680520 w 4680520"/>
              <a:gd name="connsiteY2" fmla="*/ 588760 h 588760"/>
              <a:gd name="connsiteX3" fmla="*/ 0 w 4680520"/>
              <a:gd name="connsiteY3" fmla="*/ 588760 h 588760"/>
              <a:gd name="connsiteX4" fmla="*/ 0 w 4680520"/>
              <a:gd name="connsiteY4" fmla="*/ 0 h 588760"/>
              <a:gd name="connsiteX0" fmla="*/ 560439 w 4680520"/>
              <a:gd name="connsiteY0" fmla="*/ 7374 h 588760"/>
              <a:gd name="connsiteX1" fmla="*/ 4680520 w 4680520"/>
              <a:gd name="connsiteY1" fmla="*/ 0 h 588760"/>
              <a:gd name="connsiteX2" fmla="*/ 4680520 w 4680520"/>
              <a:gd name="connsiteY2" fmla="*/ 588760 h 588760"/>
              <a:gd name="connsiteX3" fmla="*/ 0 w 4680520"/>
              <a:gd name="connsiteY3" fmla="*/ 588760 h 588760"/>
              <a:gd name="connsiteX4" fmla="*/ 560439 w 4680520"/>
              <a:gd name="connsiteY4" fmla="*/ 7374 h 588760"/>
              <a:gd name="connsiteX0" fmla="*/ 0 w 4120081"/>
              <a:gd name="connsiteY0" fmla="*/ 7374 h 588760"/>
              <a:gd name="connsiteX1" fmla="*/ 4120081 w 4120081"/>
              <a:gd name="connsiteY1" fmla="*/ 0 h 588760"/>
              <a:gd name="connsiteX2" fmla="*/ 4120081 w 4120081"/>
              <a:gd name="connsiteY2" fmla="*/ 588760 h 588760"/>
              <a:gd name="connsiteX3" fmla="*/ 73742 w 4120081"/>
              <a:gd name="connsiteY3" fmla="*/ 588760 h 588760"/>
              <a:gd name="connsiteX4" fmla="*/ 0 w 4120081"/>
              <a:gd name="connsiteY4" fmla="*/ 7374 h 588760"/>
              <a:gd name="connsiteX0" fmla="*/ 0 w 4142204"/>
              <a:gd name="connsiteY0" fmla="*/ 7374 h 588760"/>
              <a:gd name="connsiteX1" fmla="*/ 4142204 w 4142204"/>
              <a:gd name="connsiteY1" fmla="*/ 0 h 588760"/>
              <a:gd name="connsiteX2" fmla="*/ 4142204 w 4142204"/>
              <a:gd name="connsiteY2" fmla="*/ 588760 h 588760"/>
              <a:gd name="connsiteX3" fmla="*/ 95865 w 4142204"/>
              <a:gd name="connsiteY3" fmla="*/ 588760 h 588760"/>
              <a:gd name="connsiteX4" fmla="*/ 0 w 4142204"/>
              <a:gd name="connsiteY4" fmla="*/ 7374 h 588760"/>
              <a:gd name="connsiteX0" fmla="*/ 0 w 4127062"/>
              <a:gd name="connsiteY0" fmla="*/ 7374 h 588760"/>
              <a:gd name="connsiteX1" fmla="*/ 4127062 w 4127062"/>
              <a:gd name="connsiteY1" fmla="*/ 0 h 588760"/>
              <a:gd name="connsiteX2" fmla="*/ 4127062 w 4127062"/>
              <a:gd name="connsiteY2" fmla="*/ 588760 h 588760"/>
              <a:gd name="connsiteX3" fmla="*/ 80723 w 4127062"/>
              <a:gd name="connsiteY3" fmla="*/ 588760 h 588760"/>
              <a:gd name="connsiteX4" fmla="*/ 0 w 4127062"/>
              <a:gd name="connsiteY4" fmla="*/ 7374 h 588760"/>
              <a:gd name="connsiteX0" fmla="*/ 0 w 4127062"/>
              <a:gd name="connsiteY0" fmla="*/ 7374 h 588760"/>
              <a:gd name="connsiteX1" fmla="*/ 4127062 w 4127062"/>
              <a:gd name="connsiteY1" fmla="*/ 0 h 588760"/>
              <a:gd name="connsiteX2" fmla="*/ 4127062 w 4127062"/>
              <a:gd name="connsiteY2" fmla="*/ 588760 h 588760"/>
              <a:gd name="connsiteX3" fmla="*/ 68609 w 4127062"/>
              <a:gd name="connsiteY3" fmla="*/ 588760 h 588760"/>
              <a:gd name="connsiteX4" fmla="*/ 0 w 4127062"/>
              <a:gd name="connsiteY4" fmla="*/ 7374 h 588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27062" h="588760">
                <a:moveTo>
                  <a:pt x="0" y="7374"/>
                </a:moveTo>
                <a:lnTo>
                  <a:pt x="4127062" y="0"/>
                </a:lnTo>
                <a:lnTo>
                  <a:pt x="4127062" y="588760"/>
                </a:lnTo>
                <a:lnTo>
                  <a:pt x="68609" y="588760"/>
                </a:lnTo>
                <a:lnTo>
                  <a:pt x="0" y="7374"/>
                </a:lnTo>
                <a:close/>
              </a:path>
            </a:pathLst>
          </a:custGeom>
          <a:no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ru-RU"/>
            </a:defPPr>
            <a:lvl1pPr algn="ctr">
              <a:defRPr sz="2400" b="1">
                <a:solidFill>
                  <a:schemeClr val="tx2">
                    <a:lumMod val="75000"/>
                  </a:schemeClr>
                </a:solidFill>
                <a:latin typeface="Segoe UI" panose="020B0502040204020203" pitchFamily="34" charset="0"/>
                <a:cs typeface="Segoe UI" panose="020B0502040204020203" pitchFamily="34" charset="0"/>
              </a:defRPr>
            </a:lvl1pPr>
            <a:lvl2pPr>
              <a:defRPr>
                <a:solidFill>
                  <a:schemeClr val="lt1"/>
                </a:solidFill>
                <a:latin typeface="+mn-lt"/>
                <a:cs typeface="+mn-cs"/>
              </a:defRPr>
            </a:lvl2pPr>
            <a:lvl3pPr>
              <a:defRPr>
                <a:solidFill>
                  <a:schemeClr val="lt1"/>
                </a:solidFill>
                <a:latin typeface="+mn-lt"/>
                <a:cs typeface="+mn-cs"/>
              </a:defRPr>
            </a:lvl3pPr>
            <a:lvl4pPr>
              <a:defRPr>
                <a:solidFill>
                  <a:schemeClr val="lt1"/>
                </a:solidFill>
                <a:latin typeface="+mn-lt"/>
                <a:cs typeface="+mn-cs"/>
              </a:defRPr>
            </a:lvl4pPr>
            <a:lvl5pPr>
              <a:defRPr>
                <a:solidFill>
                  <a:schemeClr val="lt1"/>
                </a:solidFill>
                <a:latin typeface="+mn-lt"/>
                <a:cs typeface="+mn-cs"/>
              </a:defRPr>
            </a:lvl5pPr>
            <a:lvl6pPr>
              <a:defRPr>
                <a:solidFill>
                  <a:schemeClr val="lt1"/>
                </a:solidFill>
                <a:latin typeface="+mn-lt"/>
                <a:cs typeface="+mn-cs"/>
              </a:defRPr>
            </a:lvl6pPr>
            <a:lvl7pPr>
              <a:defRPr>
                <a:solidFill>
                  <a:schemeClr val="lt1"/>
                </a:solidFill>
                <a:latin typeface="+mn-lt"/>
                <a:cs typeface="+mn-cs"/>
              </a:defRPr>
            </a:lvl7pPr>
            <a:lvl8pPr>
              <a:defRPr>
                <a:solidFill>
                  <a:schemeClr val="lt1"/>
                </a:solidFill>
                <a:latin typeface="+mn-lt"/>
                <a:cs typeface="+mn-cs"/>
              </a:defRPr>
            </a:lvl8pPr>
            <a:lvl9pPr>
              <a:defRPr>
                <a:solidFill>
                  <a:schemeClr val="lt1"/>
                </a:solidFill>
                <a:latin typeface="+mn-lt"/>
                <a:cs typeface="+mn-cs"/>
              </a:defRPr>
            </a:lvl9pPr>
          </a:lstStyle>
          <a:p>
            <a:pPr marL="332308">
              <a:defRPr/>
            </a:pPr>
            <a:r>
              <a:rPr lang="ru-RU" altLang="ru-RU" sz="1400" dirty="0" smtClean="0">
                <a:solidFill>
                  <a:schemeClr val="bg1"/>
                </a:solidFill>
                <a:latin typeface="Arial" panose="020B0604020202020204" pitchFamily="34" charset="0"/>
                <a:cs typeface="Arial" panose="020B0604020202020204" pitchFamily="34" charset="0"/>
              </a:rPr>
              <a:t>Астана</a:t>
            </a:r>
            <a:r>
              <a:rPr lang="ru-RU" altLang="ru-RU" sz="1400" dirty="0">
                <a:solidFill>
                  <a:schemeClr val="bg1"/>
                </a:solidFill>
                <a:latin typeface="Arial" panose="020B0604020202020204" pitchFamily="34" charset="0"/>
                <a:cs typeface="Arial" panose="020B0604020202020204" pitchFamily="34" charset="0"/>
              </a:rPr>
              <a:t>, </a:t>
            </a:r>
            <a:r>
              <a:rPr lang="ru-RU" altLang="ru-RU" sz="1400" dirty="0" smtClean="0">
                <a:solidFill>
                  <a:schemeClr val="bg1"/>
                </a:solidFill>
                <a:latin typeface="Arial" panose="020B0604020202020204" pitchFamily="34" charset="0"/>
                <a:cs typeface="Arial" panose="020B0604020202020204" pitchFamily="34" charset="0"/>
              </a:rPr>
              <a:t>2018 г.</a:t>
            </a:r>
            <a:endParaRPr lang="ru-RU" altLang="ru-RU"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191745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6"/>
          <p:cNvSpPr/>
          <p:nvPr/>
        </p:nvSpPr>
        <p:spPr>
          <a:xfrm>
            <a:off x="1115616" y="1569976"/>
            <a:ext cx="7560072" cy="731655"/>
          </a:xfrm>
          <a:prstGeom prst="rect">
            <a:avLst/>
          </a:prstGeom>
          <a:solidFill>
            <a:srgbClr val="CCE4D6">
              <a:alpha val="80000"/>
            </a:srgbClr>
          </a:solidFill>
          <a:ln w="9525"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smtClean="0">
                <a:solidFill>
                  <a:srgbClr val="007934"/>
                </a:solidFill>
              </a:rPr>
              <a:t>Автоматизированный процесс страхования в режиме онлайн </a:t>
            </a:r>
            <a:endParaRPr lang="en-US" dirty="0">
              <a:solidFill>
                <a:srgbClr val="007934"/>
              </a:solidFill>
            </a:endParaRPr>
          </a:p>
        </p:txBody>
      </p:sp>
      <p:sp>
        <p:nvSpPr>
          <p:cNvPr id="7" name="Rectangle 16"/>
          <p:cNvSpPr/>
          <p:nvPr/>
        </p:nvSpPr>
        <p:spPr>
          <a:xfrm>
            <a:off x="1115616" y="2563388"/>
            <a:ext cx="7560072" cy="731655"/>
          </a:xfrm>
          <a:prstGeom prst="rect">
            <a:avLst/>
          </a:prstGeom>
          <a:solidFill>
            <a:srgbClr val="CCE4D6">
              <a:alpha val="80000"/>
            </a:srgbClr>
          </a:solidFill>
          <a:ln w="9525"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smtClean="0">
                <a:solidFill>
                  <a:schemeClr val="accent3"/>
                </a:solidFill>
              </a:rPr>
              <a:t>Единые условия страхования</a:t>
            </a:r>
            <a:endParaRPr lang="en-US" dirty="0">
              <a:solidFill>
                <a:schemeClr val="accent3"/>
              </a:solidFill>
            </a:endParaRPr>
          </a:p>
        </p:txBody>
      </p:sp>
      <p:sp>
        <p:nvSpPr>
          <p:cNvPr id="10" name="Rectangle 16"/>
          <p:cNvSpPr/>
          <p:nvPr/>
        </p:nvSpPr>
        <p:spPr>
          <a:xfrm>
            <a:off x="1115616" y="3602974"/>
            <a:ext cx="7560072" cy="731655"/>
          </a:xfrm>
          <a:prstGeom prst="rect">
            <a:avLst/>
          </a:prstGeom>
          <a:solidFill>
            <a:srgbClr val="CCE4D6">
              <a:alpha val="80000"/>
            </a:srgbClr>
          </a:solidFill>
          <a:ln w="9525"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smtClean="0">
              <a:solidFill>
                <a:schemeClr val="accent3"/>
              </a:solidFill>
            </a:endParaRPr>
          </a:p>
          <a:p>
            <a:r>
              <a:rPr lang="ru-RU" dirty="0" smtClean="0">
                <a:solidFill>
                  <a:schemeClr val="accent3"/>
                </a:solidFill>
              </a:rPr>
              <a:t>Мониторинг техники на наличие/отсутствие страхования </a:t>
            </a:r>
          </a:p>
          <a:p>
            <a:r>
              <a:rPr lang="ru-RU" dirty="0" smtClean="0">
                <a:solidFill>
                  <a:schemeClr val="accent3"/>
                </a:solidFill>
              </a:rPr>
              <a:t>в личном кабинете </a:t>
            </a:r>
            <a:r>
              <a:rPr lang="ru-RU" b="1" dirty="0" smtClean="0">
                <a:solidFill>
                  <a:schemeClr val="accent3"/>
                </a:solidFill>
              </a:rPr>
              <a:t>кредитующей организации или лизинговой компании</a:t>
            </a:r>
            <a:r>
              <a:rPr lang="ru-RU" dirty="0" smtClean="0">
                <a:solidFill>
                  <a:schemeClr val="accent3"/>
                </a:solidFill>
              </a:rPr>
              <a:t> </a:t>
            </a:r>
            <a:endParaRPr lang="en-US" dirty="0">
              <a:solidFill>
                <a:schemeClr val="accent3"/>
              </a:solidFill>
            </a:endParaRPr>
          </a:p>
          <a:p>
            <a:endParaRPr lang="en-US" dirty="0">
              <a:solidFill>
                <a:schemeClr val="accent3"/>
              </a:solidFill>
            </a:endParaRPr>
          </a:p>
        </p:txBody>
      </p:sp>
      <p:grpSp>
        <p:nvGrpSpPr>
          <p:cNvPr id="13" name="Group 18"/>
          <p:cNvGrpSpPr/>
          <p:nvPr/>
        </p:nvGrpSpPr>
        <p:grpSpPr>
          <a:xfrm>
            <a:off x="179512" y="2491380"/>
            <a:ext cx="719436" cy="781559"/>
            <a:chOff x="2483768" y="2093367"/>
            <a:chExt cx="552174" cy="599854"/>
          </a:xfrm>
        </p:grpSpPr>
        <p:sp>
          <p:nvSpPr>
            <p:cNvPr id="14" name="Oval 19"/>
            <p:cNvSpPr>
              <a:spLocks noChangeAspect="1"/>
            </p:cNvSpPr>
            <p:nvPr/>
          </p:nvSpPr>
          <p:spPr>
            <a:xfrm>
              <a:off x="2483768" y="2141047"/>
              <a:ext cx="552174" cy="552174"/>
            </a:xfrm>
            <a:prstGeom prst="ellipse">
              <a:avLst/>
            </a:prstGeom>
            <a:solidFill>
              <a:srgbClr val="33945D"/>
            </a:solidFill>
            <a:ln w="9525" cap="flat" cmpd="sng" algn="ctr">
              <a:noFill/>
              <a:prstDash val="solid"/>
            </a:ln>
            <a:effectLst>
              <a:outerShdw blurRad="177800" dist="50800" algn="ctr" rotWithShape="0">
                <a:schemeClr val="tx1">
                  <a:alpha val="78000"/>
                </a:schemeClr>
              </a:outerShdw>
            </a:effectLst>
            <a:extLst>
              <a:ext uri="{91240B29-F687-4f45-9708-019B960494DF}">
                <a14:hiddenLine xmlns:a14="http://schemas.microsoft.com/office/drawing/2010/main" xmlns="" w="9525" cap="flat" cmpd="sng" algn="ctr">
                  <a:solidFill>
                    <a:schemeClr val="accent1"/>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latin typeface="SwissReSans" pitchFamily="34" charset="0"/>
              </a:endParaRPr>
            </a:p>
          </p:txBody>
        </p:sp>
        <p:sp>
          <p:nvSpPr>
            <p:cNvPr id="15" name="Content Placeholder 1"/>
            <p:cNvSpPr txBox="1">
              <a:spLocks/>
            </p:cNvSpPr>
            <p:nvPr/>
          </p:nvSpPr>
          <p:spPr bwMode="black">
            <a:xfrm>
              <a:off x="2600216" y="2093367"/>
              <a:ext cx="369136" cy="566932"/>
            </a:xfrm>
            <a:prstGeom prst="rect">
              <a:avLst/>
            </a:prstGeom>
          </p:spPr>
          <p:txBody>
            <a:bodyPr vert="horz" wrap="square" lIns="0" tIns="0" rIns="0" bIns="0" rtlCol="0">
              <a:spAutoFit/>
            </a:bodyPr>
            <a:lstStyle>
              <a:lvl1pPr marL="182563" indent="-182563" algn="l" defTabSz="914400" rtl="0" eaLnBrk="1" latinLnBrk="0" hangingPunct="1">
                <a:lnSpc>
                  <a:spcPct val="100000"/>
                </a:lnSpc>
                <a:spcBef>
                  <a:spcPts val="1200"/>
                </a:spcBef>
                <a:buClrTx/>
                <a:buSzPct val="100000"/>
                <a:buFont typeface="Arial" pitchFamily="34" charset="0"/>
                <a:buChar char="•"/>
                <a:defRPr sz="1800" kern="1200">
                  <a:solidFill>
                    <a:srgbClr val="283E36"/>
                  </a:solidFill>
                  <a:latin typeface="SwissReSans" pitchFamily="34" charset="0"/>
                  <a:ea typeface="+mn-ea"/>
                  <a:cs typeface="+mn-cs"/>
                </a:defRPr>
              </a:lvl1pPr>
              <a:lvl2pPr marL="444500" indent="-261938"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2pPr>
              <a:lvl3pPr marL="715963" indent="-271463"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3pPr>
              <a:lvl4pPr marL="985838" indent="-269875"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4pPr>
              <a:lvl5pPr marL="1255713" indent="-269875"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4800" dirty="0">
                  <a:solidFill>
                    <a:schemeClr val="bg1"/>
                  </a:solidFill>
                </a:rPr>
                <a:t>2</a:t>
              </a:r>
            </a:p>
          </p:txBody>
        </p:sp>
      </p:grpSp>
      <p:grpSp>
        <p:nvGrpSpPr>
          <p:cNvPr id="16" name="Group 18"/>
          <p:cNvGrpSpPr/>
          <p:nvPr/>
        </p:nvGrpSpPr>
        <p:grpSpPr>
          <a:xfrm>
            <a:off x="179512" y="1488081"/>
            <a:ext cx="719436" cy="791446"/>
            <a:chOff x="1979438" y="1526258"/>
            <a:chExt cx="552174" cy="607442"/>
          </a:xfrm>
        </p:grpSpPr>
        <p:sp>
          <p:nvSpPr>
            <p:cNvPr id="17" name="Oval 19"/>
            <p:cNvSpPr>
              <a:spLocks noChangeAspect="1"/>
            </p:cNvSpPr>
            <p:nvPr/>
          </p:nvSpPr>
          <p:spPr>
            <a:xfrm>
              <a:off x="1979438" y="1581526"/>
              <a:ext cx="552174" cy="552174"/>
            </a:xfrm>
            <a:prstGeom prst="ellipse">
              <a:avLst/>
            </a:prstGeom>
            <a:solidFill>
              <a:srgbClr val="33945D"/>
            </a:solidFill>
            <a:ln w="9525" cap="flat" cmpd="sng" algn="ctr">
              <a:noFill/>
              <a:prstDash val="solid"/>
            </a:ln>
            <a:effectLst>
              <a:outerShdw blurRad="177800" dist="50800" algn="ctr" rotWithShape="0">
                <a:schemeClr val="tx1">
                  <a:alpha val="78000"/>
                </a:schemeClr>
              </a:outerShdw>
            </a:effectLst>
            <a:extLst>
              <a:ext uri="{91240B29-F687-4f45-9708-019B960494DF}">
                <a14:hiddenLine xmlns:a14="http://schemas.microsoft.com/office/drawing/2010/main" xmlns="" w="9525" cap="flat" cmpd="sng" algn="ctr">
                  <a:solidFill>
                    <a:schemeClr val="accent1"/>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latin typeface="SwissReSans" pitchFamily="34" charset="0"/>
              </a:endParaRPr>
            </a:p>
          </p:txBody>
        </p:sp>
        <p:sp>
          <p:nvSpPr>
            <p:cNvPr id="18" name="Content Placeholder 1"/>
            <p:cNvSpPr txBox="1">
              <a:spLocks/>
            </p:cNvSpPr>
            <p:nvPr/>
          </p:nvSpPr>
          <p:spPr bwMode="black">
            <a:xfrm>
              <a:off x="2089972" y="1526258"/>
              <a:ext cx="313869" cy="566932"/>
            </a:xfrm>
            <a:prstGeom prst="rect">
              <a:avLst/>
            </a:prstGeom>
          </p:spPr>
          <p:txBody>
            <a:bodyPr vert="horz" wrap="square" lIns="0" tIns="0" rIns="0" bIns="0" rtlCol="0">
              <a:spAutoFit/>
            </a:bodyPr>
            <a:lstStyle>
              <a:lvl1pPr marL="182563" indent="-182563" algn="l" defTabSz="914400" rtl="0" eaLnBrk="1" latinLnBrk="0" hangingPunct="1">
                <a:lnSpc>
                  <a:spcPct val="100000"/>
                </a:lnSpc>
                <a:spcBef>
                  <a:spcPts val="1200"/>
                </a:spcBef>
                <a:buClrTx/>
                <a:buSzPct val="100000"/>
                <a:buFont typeface="Arial" pitchFamily="34" charset="0"/>
                <a:buChar char="•"/>
                <a:defRPr sz="1800" kern="1200">
                  <a:solidFill>
                    <a:srgbClr val="283E36"/>
                  </a:solidFill>
                  <a:latin typeface="SwissReSans" pitchFamily="34" charset="0"/>
                  <a:ea typeface="+mn-ea"/>
                  <a:cs typeface="+mn-cs"/>
                </a:defRPr>
              </a:lvl1pPr>
              <a:lvl2pPr marL="444500" indent="-261938"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2pPr>
              <a:lvl3pPr marL="715963" indent="-271463"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3pPr>
              <a:lvl4pPr marL="985838" indent="-269875"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4pPr>
              <a:lvl5pPr marL="1255713" indent="-269875"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4800" dirty="0">
                  <a:solidFill>
                    <a:schemeClr val="bg1"/>
                  </a:solidFill>
                </a:rPr>
                <a:t>1</a:t>
              </a:r>
            </a:p>
          </p:txBody>
        </p:sp>
      </p:grpSp>
      <p:grpSp>
        <p:nvGrpSpPr>
          <p:cNvPr id="19" name="Group 18"/>
          <p:cNvGrpSpPr/>
          <p:nvPr/>
        </p:nvGrpSpPr>
        <p:grpSpPr>
          <a:xfrm>
            <a:off x="179512" y="3530966"/>
            <a:ext cx="719436" cy="781559"/>
            <a:chOff x="2483768" y="2093367"/>
            <a:chExt cx="552174" cy="599854"/>
          </a:xfrm>
        </p:grpSpPr>
        <p:sp>
          <p:nvSpPr>
            <p:cNvPr id="20" name="Oval 19"/>
            <p:cNvSpPr>
              <a:spLocks noChangeAspect="1"/>
            </p:cNvSpPr>
            <p:nvPr/>
          </p:nvSpPr>
          <p:spPr>
            <a:xfrm>
              <a:off x="2483768" y="2141047"/>
              <a:ext cx="552174" cy="552174"/>
            </a:xfrm>
            <a:prstGeom prst="ellipse">
              <a:avLst/>
            </a:prstGeom>
            <a:solidFill>
              <a:srgbClr val="33945D"/>
            </a:solidFill>
            <a:ln w="9525" cap="flat" cmpd="sng" algn="ctr">
              <a:noFill/>
              <a:prstDash val="solid"/>
            </a:ln>
            <a:effectLst>
              <a:outerShdw blurRad="177800" dist="50800" algn="ctr" rotWithShape="0">
                <a:schemeClr val="tx1">
                  <a:alpha val="78000"/>
                </a:schemeClr>
              </a:outerShdw>
            </a:effectLst>
            <a:extLst>
              <a:ext uri="{91240B29-F687-4f45-9708-019B960494DF}">
                <a14:hiddenLine xmlns:a14="http://schemas.microsoft.com/office/drawing/2010/main" xmlns="" w="9525" cap="flat" cmpd="sng" algn="ctr">
                  <a:solidFill>
                    <a:schemeClr val="accent1"/>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latin typeface="SwissReSans" pitchFamily="34" charset="0"/>
              </a:endParaRPr>
            </a:p>
          </p:txBody>
        </p:sp>
        <p:sp>
          <p:nvSpPr>
            <p:cNvPr id="21" name="Content Placeholder 1"/>
            <p:cNvSpPr txBox="1">
              <a:spLocks/>
            </p:cNvSpPr>
            <p:nvPr/>
          </p:nvSpPr>
          <p:spPr bwMode="black">
            <a:xfrm>
              <a:off x="2600216" y="2093367"/>
              <a:ext cx="369136" cy="566932"/>
            </a:xfrm>
            <a:prstGeom prst="rect">
              <a:avLst/>
            </a:prstGeom>
          </p:spPr>
          <p:txBody>
            <a:bodyPr vert="horz" wrap="square" lIns="0" tIns="0" rIns="0" bIns="0" rtlCol="0">
              <a:spAutoFit/>
            </a:bodyPr>
            <a:lstStyle>
              <a:lvl1pPr marL="182563" indent="-182563" algn="l" defTabSz="914400" rtl="0" eaLnBrk="1" latinLnBrk="0" hangingPunct="1">
                <a:lnSpc>
                  <a:spcPct val="100000"/>
                </a:lnSpc>
                <a:spcBef>
                  <a:spcPts val="1200"/>
                </a:spcBef>
                <a:buClrTx/>
                <a:buSzPct val="100000"/>
                <a:buFont typeface="Arial" pitchFamily="34" charset="0"/>
                <a:buChar char="•"/>
                <a:defRPr sz="1800" kern="1200">
                  <a:solidFill>
                    <a:srgbClr val="283E36"/>
                  </a:solidFill>
                  <a:latin typeface="SwissReSans" pitchFamily="34" charset="0"/>
                  <a:ea typeface="+mn-ea"/>
                  <a:cs typeface="+mn-cs"/>
                </a:defRPr>
              </a:lvl1pPr>
              <a:lvl2pPr marL="444500" indent="-261938"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2pPr>
              <a:lvl3pPr marL="715963" indent="-271463"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3pPr>
              <a:lvl4pPr marL="985838" indent="-269875"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4pPr>
              <a:lvl5pPr marL="1255713" indent="-269875"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4800" dirty="0">
                  <a:solidFill>
                    <a:schemeClr val="bg1"/>
                  </a:solidFill>
                </a:rPr>
                <a:t>3</a:t>
              </a:r>
            </a:p>
          </p:txBody>
        </p:sp>
      </p:grpSp>
      <p:sp>
        <p:nvSpPr>
          <p:cNvPr id="31" name="Прямоугольник 30"/>
          <p:cNvSpPr/>
          <p:nvPr/>
        </p:nvSpPr>
        <p:spPr>
          <a:xfrm>
            <a:off x="142880" y="114302"/>
            <a:ext cx="8245475" cy="579439"/>
          </a:xfrm>
          <a:prstGeom prst="rect">
            <a:avLst/>
          </a:prstGeom>
          <a:gradFill rotWithShape="1">
            <a:gsLst>
              <a:gs pos="0">
                <a:srgbClr val="70AD47">
                  <a:satMod val="103000"/>
                  <a:lumMod val="102000"/>
                  <a:tint val="94000"/>
                </a:srgbClr>
              </a:gs>
              <a:gs pos="50000">
                <a:srgbClr val="70AD47">
                  <a:satMod val="110000"/>
                  <a:lumMod val="100000"/>
                  <a:shade val="100000"/>
                </a:srgbClr>
              </a:gs>
              <a:gs pos="100000">
                <a:srgbClr val="70AD47">
                  <a:lumMod val="99000"/>
                  <a:satMod val="120000"/>
                  <a:shade val="78000"/>
                </a:srgbClr>
              </a:gs>
            </a:gsLst>
            <a:lin ang="5400000" scaled="0"/>
          </a:gradFill>
          <a:ln>
            <a:noFill/>
          </a:ln>
          <a:effectLst>
            <a:outerShdw blurRad="57150" dist="19050" dir="5400000" algn="ctr" rotWithShape="0">
              <a:srgbClr val="000000">
                <a:alpha val="63000"/>
              </a:srgbClr>
            </a:outerShdw>
          </a:effec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ctr" defTabSz="914400">
              <a:spcBef>
                <a:spcPct val="0"/>
              </a:spcBef>
              <a:buNone/>
              <a:defRPr/>
            </a:pPr>
            <a:r>
              <a:rPr lang="ru-RU" altLang="ru-RU" sz="1400" b="1" kern="0" dirty="0" smtClean="0">
                <a:solidFill>
                  <a:srgbClr val="FFFFFF"/>
                </a:solidFill>
                <a:latin typeface="Tahoma" panose="020B0604030504040204" pitchFamily="34" charset="0"/>
                <a:cs typeface="Tahoma" panose="020B0604030504040204" pitchFamily="34" charset="0"/>
              </a:rPr>
              <a:t>ПРЕМУЩЕСТВА ОНЛАЙН СТРАХОВАНИЯ</a:t>
            </a:r>
            <a:endParaRPr lang="ru-RU" altLang="ru-RU" sz="1400" b="1" kern="0" dirty="0">
              <a:solidFill>
                <a:srgbClr val="FFFFFF"/>
              </a:solidFill>
              <a:latin typeface="Tahoma" panose="020B0604030504040204" pitchFamily="34" charset="0"/>
              <a:cs typeface="Tahoma" panose="020B0604030504040204" pitchFamily="34" charset="0"/>
            </a:endParaRPr>
          </a:p>
        </p:txBody>
      </p:sp>
      <p:sp>
        <p:nvSpPr>
          <p:cNvPr id="32" name="Прямоугольник 31"/>
          <p:cNvSpPr/>
          <p:nvPr/>
        </p:nvSpPr>
        <p:spPr>
          <a:xfrm>
            <a:off x="8528051" y="114302"/>
            <a:ext cx="438151" cy="579439"/>
          </a:xfrm>
          <a:prstGeom prst="rect">
            <a:avLst/>
          </a:prstGeom>
          <a:gradFill rotWithShape="1">
            <a:gsLst>
              <a:gs pos="0">
                <a:srgbClr val="70AD47">
                  <a:satMod val="103000"/>
                  <a:lumMod val="102000"/>
                  <a:tint val="94000"/>
                </a:srgbClr>
              </a:gs>
              <a:gs pos="50000">
                <a:srgbClr val="70AD47">
                  <a:satMod val="110000"/>
                  <a:lumMod val="100000"/>
                  <a:shade val="100000"/>
                </a:srgbClr>
              </a:gs>
              <a:gs pos="100000">
                <a:srgbClr val="70AD47">
                  <a:lumMod val="99000"/>
                  <a:satMod val="120000"/>
                  <a:shade val="78000"/>
                </a:srgbClr>
              </a:gs>
            </a:gsLst>
            <a:lin ang="5400000" scaled="0"/>
          </a:gradFill>
          <a:ln>
            <a:noFill/>
          </a:ln>
          <a:effectLst>
            <a:outerShdw blurRad="57150" dist="19050" dir="5400000" algn="ctr" rotWithShape="0">
              <a:srgbClr val="000000">
                <a:alpha val="63000"/>
              </a:srgbClr>
            </a:outerShdw>
          </a:effectLst>
        </p:spPr>
        <p:txBody>
          <a:bodyPr anchor="ctr"/>
          <a:lstStyle/>
          <a:p>
            <a:pPr marL="0" marR="0" lvl="0" indent="0" algn="ctr" defTabSz="914400" eaLnBrk="1" fontAlgn="auto" latinLnBrk="0" hangingPunct="1">
              <a:lnSpc>
                <a:spcPct val="100000"/>
              </a:lnSpc>
              <a:spcBef>
                <a:spcPct val="0"/>
              </a:spcBef>
              <a:spcAft>
                <a:spcPts val="0"/>
              </a:spcAft>
              <a:buClrTx/>
              <a:buSzTx/>
              <a:buFontTx/>
              <a:buNone/>
              <a:tabLst/>
              <a:defRPr/>
            </a:pPr>
            <a:r>
              <a:rPr lang="ru-RU" sz="1400" b="1" kern="0" dirty="0">
                <a:solidFill>
                  <a:srgbClr val="FFFFFF"/>
                </a:solidFill>
                <a:latin typeface="Tahoma" panose="020B0604030504040204" pitchFamily="34" charset="0"/>
                <a:cs typeface="Tahoma" panose="020B0604030504040204" pitchFamily="34" charset="0"/>
              </a:rPr>
              <a:t>2</a:t>
            </a:r>
            <a:endParaRPr kumimoji="0" lang="ru-RU" sz="1400" b="1" i="0" u="none" strike="noStrike" kern="0" cap="none" spc="0" normalizeH="0" baseline="0" noProof="0" dirty="0" smtClean="0">
              <a:ln>
                <a:noFill/>
              </a:ln>
              <a:solidFill>
                <a:srgbClr val="FFFFFF"/>
              </a:solidFill>
              <a:effectLst/>
              <a:uLnTx/>
              <a:uFillTx/>
              <a:latin typeface="Tahoma" panose="020B0604030504040204" pitchFamily="34" charset="0"/>
              <a:ea typeface="+mn-ea"/>
              <a:cs typeface="Tahoma" panose="020B0604030504040204" pitchFamily="34" charset="0"/>
            </a:endParaRPr>
          </a:p>
        </p:txBody>
      </p:sp>
      <p:sp>
        <p:nvSpPr>
          <p:cNvPr id="33" name="Rectangle 16"/>
          <p:cNvSpPr/>
          <p:nvPr/>
        </p:nvSpPr>
        <p:spPr>
          <a:xfrm>
            <a:off x="1115616" y="4642560"/>
            <a:ext cx="7560072" cy="731655"/>
          </a:xfrm>
          <a:prstGeom prst="rect">
            <a:avLst/>
          </a:prstGeom>
          <a:solidFill>
            <a:srgbClr val="CCE4D6">
              <a:alpha val="80000"/>
            </a:srgbClr>
          </a:solidFill>
          <a:ln w="9525"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smtClean="0">
                <a:solidFill>
                  <a:srgbClr val="007934"/>
                </a:solidFill>
              </a:rPr>
              <a:t>Доступная ценовая политика</a:t>
            </a:r>
            <a:endParaRPr lang="en-US" dirty="0">
              <a:solidFill>
                <a:srgbClr val="007934"/>
              </a:solidFill>
            </a:endParaRPr>
          </a:p>
        </p:txBody>
      </p:sp>
      <p:grpSp>
        <p:nvGrpSpPr>
          <p:cNvPr id="34" name="Group 18"/>
          <p:cNvGrpSpPr/>
          <p:nvPr/>
        </p:nvGrpSpPr>
        <p:grpSpPr>
          <a:xfrm>
            <a:off x="179512" y="4632675"/>
            <a:ext cx="719436" cy="781559"/>
            <a:chOff x="2483768" y="2093367"/>
            <a:chExt cx="552174" cy="599854"/>
          </a:xfrm>
        </p:grpSpPr>
        <p:sp>
          <p:nvSpPr>
            <p:cNvPr id="35" name="Oval 19"/>
            <p:cNvSpPr>
              <a:spLocks noChangeAspect="1"/>
            </p:cNvSpPr>
            <p:nvPr/>
          </p:nvSpPr>
          <p:spPr>
            <a:xfrm>
              <a:off x="2483768" y="2141047"/>
              <a:ext cx="552174" cy="552174"/>
            </a:xfrm>
            <a:prstGeom prst="ellipse">
              <a:avLst/>
            </a:prstGeom>
            <a:solidFill>
              <a:srgbClr val="33945D"/>
            </a:solidFill>
            <a:ln w="9525" cap="flat" cmpd="sng" algn="ctr">
              <a:noFill/>
              <a:prstDash val="solid"/>
            </a:ln>
            <a:effectLst>
              <a:outerShdw blurRad="177800" dist="50800" algn="ctr" rotWithShape="0">
                <a:schemeClr val="tx1">
                  <a:alpha val="78000"/>
                </a:schemeClr>
              </a:outerShdw>
            </a:effectLst>
            <a:extLst>
              <a:ext uri="{91240B29-F687-4f45-9708-019B960494DF}">
                <a14:hiddenLine xmlns:a14="http://schemas.microsoft.com/office/drawing/2010/main" xmlns="" w="9525" cap="flat" cmpd="sng" algn="ctr">
                  <a:solidFill>
                    <a:schemeClr val="accent1"/>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latin typeface="SwissReSans" pitchFamily="34" charset="0"/>
              </a:endParaRPr>
            </a:p>
          </p:txBody>
        </p:sp>
        <p:sp>
          <p:nvSpPr>
            <p:cNvPr id="36" name="Content Placeholder 1"/>
            <p:cNvSpPr txBox="1">
              <a:spLocks/>
            </p:cNvSpPr>
            <p:nvPr/>
          </p:nvSpPr>
          <p:spPr bwMode="black">
            <a:xfrm>
              <a:off x="2600216" y="2093367"/>
              <a:ext cx="369136" cy="566932"/>
            </a:xfrm>
            <a:prstGeom prst="rect">
              <a:avLst/>
            </a:prstGeom>
          </p:spPr>
          <p:txBody>
            <a:bodyPr vert="horz" wrap="square" lIns="0" tIns="0" rIns="0" bIns="0" rtlCol="0">
              <a:spAutoFit/>
            </a:bodyPr>
            <a:lstStyle>
              <a:lvl1pPr marL="182563" indent="-182563" algn="l" defTabSz="914400" rtl="0" eaLnBrk="1" latinLnBrk="0" hangingPunct="1">
                <a:lnSpc>
                  <a:spcPct val="100000"/>
                </a:lnSpc>
                <a:spcBef>
                  <a:spcPts val="1200"/>
                </a:spcBef>
                <a:buClrTx/>
                <a:buSzPct val="100000"/>
                <a:buFont typeface="Arial" pitchFamily="34" charset="0"/>
                <a:buChar char="•"/>
                <a:defRPr sz="1800" kern="1200">
                  <a:solidFill>
                    <a:srgbClr val="283E36"/>
                  </a:solidFill>
                  <a:latin typeface="SwissReSans" pitchFamily="34" charset="0"/>
                  <a:ea typeface="+mn-ea"/>
                  <a:cs typeface="+mn-cs"/>
                </a:defRPr>
              </a:lvl1pPr>
              <a:lvl2pPr marL="444500" indent="-261938"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2pPr>
              <a:lvl3pPr marL="715963" indent="-271463"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3pPr>
              <a:lvl4pPr marL="985838" indent="-269875"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4pPr>
              <a:lvl5pPr marL="1255713" indent="-269875" algn="l" defTabSz="914400" rtl="0" eaLnBrk="1" latinLnBrk="0" hangingPunct="1">
                <a:lnSpc>
                  <a:spcPct val="100000"/>
                </a:lnSpc>
                <a:spcBef>
                  <a:spcPts val="1000"/>
                </a:spcBef>
                <a:buFont typeface="SwissReSans" pitchFamily="34" charset="0"/>
                <a:buChar char="–"/>
                <a:defRPr sz="1600" kern="1200">
                  <a:solidFill>
                    <a:srgbClr val="283E36"/>
                  </a:solidFill>
                  <a:latin typeface="SwissReSan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ru-RU" sz="4800" dirty="0">
                  <a:solidFill>
                    <a:schemeClr val="bg1"/>
                  </a:solidFill>
                </a:rPr>
                <a:t>4</a:t>
              </a:r>
              <a:endParaRPr lang="en-GB" sz="4800" dirty="0">
                <a:solidFill>
                  <a:schemeClr val="bg1"/>
                </a:solidFill>
              </a:endParaRPr>
            </a:p>
          </p:txBody>
        </p:sp>
      </p:grpSp>
    </p:spTree>
    <p:extLst>
      <p:ext uri="{BB962C8B-B14F-4D97-AF65-F5344CB8AC3E}">
        <p14:creationId xmlns:p14="http://schemas.microsoft.com/office/powerpoint/2010/main" val="16494935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42880" y="114302"/>
            <a:ext cx="8245475" cy="579439"/>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defRPr/>
            </a:pPr>
            <a:r>
              <a:rPr lang="kk-KZ" altLang="ru-RU" sz="1400" b="1" dirty="0" smtClean="0">
                <a:solidFill>
                  <a:srgbClr val="FFFFFF"/>
                </a:solidFill>
                <a:latin typeface="Tahoma" panose="020B0604030504040204" pitchFamily="34" charset="0"/>
                <a:cs typeface="Tahoma" panose="020B0604030504040204" pitchFamily="34" charset="0"/>
              </a:rPr>
              <a:t>СУТЬ ПРЕДЛОЖЕНИЯ ПО СТРАХОВАНИЮ </a:t>
            </a:r>
          </a:p>
          <a:p>
            <a:pPr algn="ctr">
              <a:spcBef>
                <a:spcPct val="0"/>
              </a:spcBef>
              <a:buNone/>
              <a:defRPr/>
            </a:pPr>
            <a:r>
              <a:rPr lang="kk-KZ" altLang="ru-RU" sz="1400" b="1" dirty="0" smtClean="0">
                <a:solidFill>
                  <a:srgbClr val="FFFFFF"/>
                </a:solidFill>
                <a:latin typeface="Tahoma" panose="020B0604030504040204" pitchFamily="34" charset="0"/>
                <a:cs typeface="Tahoma" panose="020B0604030504040204" pitchFamily="34" charset="0"/>
              </a:rPr>
              <a:t>СЕЛЬСКОХОЗЯЙСТВЕННОЙ И ГРУЗОВОЙ ТЕХНИКИ</a:t>
            </a:r>
            <a:endParaRPr lang="ru-RU" altLang="ru-RU" sz="1400" b="1" dirty="0">
              <a:solidFill>
                <a:srgbClr val="FFFFFF"/>
              </a:solidFill>
              <a:latin typeface="Tahoma" panose="020B0604030504040204" pitchFamily="34" charset="0"/>
              <a:cs typeface="Tahoma" panose="020B0604030504040204" pitchFamily="34" charset="0"/>
            </a:endParaRPr>
          </a:p>
        </p:txBody>
      </p:sp>
      <p:sp>
        <p:nvSpPr>
          <p:cNvPr id="8" name="Прямоугольник 7"/>
          <p:cNvSpPr/>
          <p:nvPr/>
        </p:nvSpPr>
        <p:spPr>
          <a:xfrm>
            <a:off x="8528051" y="114302"/>
            <a:ext cx="438151" cy="579439"/>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a:spcBef>
                <a:spcPct val="0"/>
              </a:spcBef>
            </a:pPr>
            <a:r>
              <a:rPr lang="kk-KZ" sz="1400" b="1" dirty="0" smtClean="0">
                <a:solidFill>
                  <a:srgbClr val="FFFFFF"/>
                </a:solidFill>
                <a:latin typeface="Tahoma" panose="020B0604030504040204" pitchFamily="34" charset="0"/>
                <a:cs typeface="Tahoma" panose="020B0604030504040204" pitchFamily="34" charset="0"/>
              </a:rPr>
              <a:t>3</a:t>
            </a:r>
            <a:endParaRPr lang="ru-RU" sz="1400" b="1" dirty="0">
              <a:solidFill>
                <a:srgbClr val="FFFFFF"/>
              </a:solidFill>
              <a:latin typeface="Tahoma" panose="020B0604030504040204" pitchFamily="34" charset="0"/>
              <a:cs typeface="Tahoma" panose="020B0604030504040204" pitchFamily="34" charset="0"/>
            </a:endParaRPr>
          </a:p>
        </p:txBody>
      </p:sp>
      <p:sp>
        <p:nvSpPr>
          <p:cNvPr id="21" name="Прямоугольник 20"/>
          <p:cNvSpPr/>
          <p:nvPr/>
        </p:nvSpPr>
        <p:spPr>
          <a:xfrm>
            <a:off x="628174" y="6052037"/>
            <a:ext cx="8515826" cy="507831"/>
          </a:xfrm>
          <a:prstGeom prst="rect">
            <a:avLst/>
          </a:prstGeom>
        </p:spPr>
        <p:txBody>
          <a:bodyPr wrap="square">
            <a:spAutoFit/>
          </a:bodyPr>
          <a:lstStyle/>
          <a:p>
            <a:endParaRPr lang="ru-RU" sz="800" dirty="0"/>
          </a:p>
          <a:p>
            <a:r>
              <a:rPr lang="ru-RU" sz="800" dirty="0" smtClean="0"/>
              <a:t>:</a:t>
            </a:r>
            <a:r>
              <a:rPr lang="ru-RU" sz="800" dirty="0"/>
              <a:t/>
            </a:r>
            <a:br>
              <a:rPr lang="ru-RU" sz="800" dirty="0"/>
            </a:br>
            <a:endParaRPr lang="ru-RU" sz="1100" dirty="0"/>
          </a:p>
        </p:txBody>
      </p:sp>
      <p:graphicFrame>
        <p:nvGraphicFramePr>
          <p:cNvPr id="2" name="Таблица 1"/>
          <p:cNvGraphicFramePr>
            <a:graphicFrameLocks noGrp="1"/>
          </p:cNvGraphicFramePr>
          <p:nvPr>
            <p:extLst>
              <p:ext uri="{D42A27DB-BD31-4B8C-83A1-F6EECF244321}">
                <p14:modId xmlns:p14="http://schemas.microsoft.com/office/powerpoint/2010/main" val="3993247651"/>
              </p:ext>
            </p:extLst>
          </p:nvPr>
        </p:nvGraphicFramePr>
        <p:xfrm>
          <a:off x="142880" y="1027546"/>
          <a:ext cx="8823322" cy="5588000"/>
        </p:xfrm>
        <a:graphic>
          <a:graphicData uri="http://schemas.openxmlformats.org/drawingml/2006/table">
            <a:tbl>
              <a:tblPr firstRow="1" bandRow="1">
                <a:tableStyleId>{5C22544A-7EE6-4342-B048-85BDC9FD1C3A}</a:tableStyleId>
              </a:tblPr>
              <a:tblGrid>
                <a:gridCol w="1556611">
                  <a:extLst>
                    <a:ext uri="{9D8B030D-6E8A-4147-A177-3AD203B41FA5}">
                      <a16:colId xmlns:a16="http://schemas.microsoft.com/office/drawing/2014/main" val="3577761125"/>
                    </a:ext>
                  </a:extLst>
                </a:gridCol>
                <a:gridCol w="7266711">
                  <a:extLst>
                    <a:ext uri="{9D8B030D-6E8A-4147-A177-3AD203B41FA5}">
                      <a16:colId xmlns:a16="http://schemas.microsoft.com/office/drawing/2014/main" val="3387741268"/>
                    </a:ext>
                  </a:extLst>
                </a:gridCol>
              </a:tblGrid>
              <a:tr h="370840">
                <a:tc>
                  <a:txBody>
                    <a:bodyPr/>
                    <a:lstStyle/>
                    <a:p>
                      <a:r>
                        <a:rPr lang="ru-RU" sz="1000" dirty="0" smtClean="0">
                          <a:solidFill>
                            <a:schemeClr val="tx1"/>
                          </a:solidFill>
                        </a:rPr>
                        <a:t>СТРАХОВАТЕЛЬ:</a:t>
                      </a:r>
                      <a:endParaRPr lang="ru-RU" sz="1000" dirty="0">
                        <a:solidFill>
                          <a:schemeClr val="tx1"/>
                        </a:solidFill>
                      </a:endParaRPr>
                    </a:p>
                  </a:txBody>
                  <a:tcPr>
                    <a:solidFill>
                      <a:schemeClr val="accent6">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b="0" dirty="0" err="1" smtClean="0">
                          <a:solidFill>
                            <a:schemeClr val="tx1"/>
                          </a:solidFill>
                        </a:rPr>
                        <a:t>юр.лицо</a:t>
                      </a:r>
                      <a:r>
                        <a:rPr lang="ru-RU" sz="1200" b="0" dirty="0" smtClean="0">
                          <a:solidFill>
                            <a:schemeClr val="tx1"/>
                          </a:solidFill>
                        </a:rPr>
                        <a:t>/</a:t>
                      </a:r>
                      <a:r>
                        <a:rPr lang="ru-RU" sz="1200" b="0" dirty="0" err="1" smtClean="0">
                          <a:solidFill>
                            <a:schemeClr val="tx1"/>
                          </a:solidFill>
                        </a:rPr>
                        <a:t>физ.лицо</a:t>
                      </a:r>
                      <a:r>
                        <a:rPr lang="ru-RU" sz="1200" b="0" dirty="0" smtClean="0">
                          <a:solidFill>
                            <a:schemeClr val="tx1"/>
                          </a:solidFill>
                        </a:rPr>
                        <a:t>/заемщик</a:t>
                      </a:r>
                      <a:r>
                        <a:rPr lang="ru-RU" sz="1200" b="0" baseline="0" dirty="0" smtClean="0">
                          <a:solidFill>
                            <a:schemeClr val="tx1"/>
                          </a:solidFill>
                        </a:rPr>
                        <a:t>/</a:t>
                      </a:r>
                      <a:r>
                        <a:rPr lang="ru-RU" sz="1200" b="0" dirty="0" smtClean="0">
                          <a:solidFill>
                            <a:schemeClr val="tx1"/>
                          </a:solidFill>
                        </a:rPr>
                        <a:t>лизингополучатель</a:t>
                      </a:r>
                    </a:p>
                    <a:p>
                      <a:endParaRPr lang="ru-RU" sz="1000" dirty="0">
                        <a:solidFill>
                          <a:schemeClr val="tx1"/>
                        </a:solidFill>
                      </a:endParaRPr>
                    </a:p>
                  </a:txBody>
                  <a:tcPr>
                    <a:solidFill>
                      <a:schemeClr val="accent6">
                        <a:lumMod val="40000"/>
                        <a:lumOff val="60000"/>
                      </a:schemeClr>
                    </a:solidFill>
                  </a:tcPr>
                </a:tc>
                <a:extLst>
                  <a:ext uri="{0D108BD9-81ED-4DB2-BD59-A6C34878D82A}">
                    <a16:rowId xmlns:a16="http://schemas.microsoft.com/office/drawing/2014/main" val="3331663678"/>
                  </a:ext>
                </a:extLst>
              </a:tr>
              <a:tr h="370840">
                <a:tc>
                  <a:txBody>
                    <a:bodyPr/>
                    <a:lstStyle/>
                    <a:p>
                      <a:r>
                        <a:rPr lang="ru-RU" sz="1000" b="1" dirty="0" smtClean="0"/>
                        <a:t>ВЫГОДПРИОБРЕТАТЕЛЬ: </a:t>
                      </a:r>
                      <a:endParaRPr lang="ru-RU" sz="1000" b="1" dirty="0"/>
                    </a:p>
                  </a:txBody>
                  <a:tcPr>
                    <a:solidFill>
                      <a:schemeClr val="accent6">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smtClean="0"/>
                        <a:t>кредитующая организация/лизинговая компания</a:t>
                      </a:r>
                    </a:p>
                    <a:p>
                      <a:endParaRPr lang="ru-RU" sz="1000" dirty="0"/>
                    </a:p>
                  </a:txBody>
                  <a:tcPr>
                    <a:solidFill>
                      <a:schemeClr val="accent6">
                        <a:lumMod val="40000"/>
                        <a:lumOff val="60000"/>
                      </a:schemeClr>
                    </a:solidFill>
                  </a:tcPr>
                </a:tc>
                <a:extLst>
                  <a:ext uri="{0D108BD9-81ED-4DB2-BD59-A6C34878D82A}">
                    <a16:rowId xmlns:a16="http://schemas.microsoft.com/office/drawing/2014/main" val="927837741"/>
                  </a:ext>
                </a:extLst>
              </a:tr>
              <a:tr h="370840">
                <a:tc>
                  <a:txBody>
                    <a:bodyPr/>
                    <a:lstStyle/>
                    <a:p>
                      <a:r>
                        <a:rPr lang="ru-RU" sz="1000" b="1" dirty="0" smtClean="0"/>
                        <a:t>СТРАХОВЩИК:</a:t>
                      </a:r>
                      <a:endParaRPr lang="ru-RU" sz="1000" b="1" dirty="0"/>
                    </a:p>
                  </a:txBody>
                  <a:tcPr>
                    <a:solidFill>
                      <a:schemeClr val="accent6">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smtClean="0"/>
                        <a:t>на выбор страхователя из списка аккредитованных страховых компании в системе</a:t>
                      </a:r>
                    </a:p>
                    <a:p>
                      <a:endParaRPr lang="ru-RU" sz="1000" dirty="0"/>
                    </a:p>
                  </a:txBody>
                  <a:tcPr>
                    <a:solidFill>
                      <a:schemeClr val="accent6">
                        <a:lumMod val="40000"/>
                        <a:lumOff val="60000"/>
                      </a:schemeClr>
                    </a:solidFill>
                  </a:tcPr>
                </a:tc>
                <a:extLst>
                  <a:ext uri="{0D108BD9-81ED-4DB2-BD59-A6C34878D82A}">
                    <a16:rowId xmlns:a16="http://schemas.microsoft.com/office/drawing/2014/main" val="398349665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000" b="1" dirty="0" smtClean="0"/>
                        <a:t>ЗАСТРАХОВАННЫЕ РИСКИ:</a:t>
                      </a:r>
                    </a:p>
                    <a:p>
                      <a:endParaRPr lang="ru-RU" sz="1000" b="1" dirty="0"/>
                    </a:p>
                  </a:txBody>
                  <a:tcPr>
                    <a:solidFill>
                      <a:schemeClr val="accent6">
                        <a:lumMod val="40000"/>
                        <a:lumOff val="60000"/>
                      </a:schemeClr>
                    </a:solidFill>
                  </a:tcPr>
                </a:tc>
                <a:tc>
                  <a:txBody>
                    <a:bodyPr/>
                    <a:lstStyle/>
                    <a:p>
                      <a:r>
                        <a:rPr lang="ru-RU" sz="1100" b="1" dirty="0" smtClean="0"/>
                        <a:t>1. Дорожно-Транспортное Происшествие (ДТП):</a:t>
                      </a:r>
                      <a:r>
                        <a:rPr lang="ru-RU" sz="1100" dirty="0" smtClean="0"/>
                        <a:t/>
                      </a:r>
                      <a:br>
                        <a:rPr lang="ru-RU" sz="1100" dirty="0" smtClean="0"/>
                      </a:br>
                      <a:r>
                        <a:rPr lang="ru-RU" sz="1100" dirty="0" smtClean="0"/>
                        <a:t>(событие, возникшее в процессе движения по дороге ТС и с его участием, повлекшее причинение вреда здоровью, смерть человека, повреждение ТС, сооружений, грузов либо иной материальный ущерб);</a:t>
                      </a:r>
                    </a:p>
                    <a:p>
                      <a:r>
                        <a:rPr lang="ru-RU" sz="1100" b="1" dirty="0" smtClean="0"/>
                        <a:t>2. Угон, Хищение:</a:t>
                      </a:r>
                      <a:r>
                        <a:rPr lang="ru-RU" sz="1100" dirty="0" smtClean="0"/>
                        <a:t/>
                      </a:r>
                      <a:br>
                        <a:rPr lang="ru-RU" sz="1100" dirty="0" smtClean="0"/>
                      </a:br>
                      <a:r>
                        <a:rPr lang="ru-RU" sz="1100" dirty="0" smtClean="0"/>
                        <a:t>(угон, хищение (включая кражу, грабеж, разбой) – риск имущественных потерь Страхователя (Выгодоприобретателя), вызванных неправомерным завладением ТС, без цели хищения (угон) или с целью хищения ТС);</a:t>
                      </a:r>
                    </a:p>
                    <a:p>
                      <a:r>
                        <a:rPr lang="ru-RU" sz="1100" b="1" dirty="0" smtClean="0"/>
                        <a:t>3. Стихийные Бедствия:</a:t>
                      </a:r>
                      <a:r>
                        <a:rPr lang="ru-RU" sz="1100" dirty="0" smtClean="0"/>
                        <a:t/>
                      </a:r>
                      <a:br>
                        <a:rPr lang="ru-RU" sz="1100" dirty="0" smtClean="0"/>
                      </a:br>
                      <a:r>
                        <a:rPr lang="ru-RU" sz="1100" dirty="0" smtClean="0"/>
                        <a:t>(внезапные, непреодолимые проявления природных сил, носящие чрезвычайный характер, действие которых повлекло материальный ущерб (буря, град, землетрясение, лавина, ливень, наводнение, обвал, оползень, паводок, просадка грунта, сель, смерч, удар молнии, ураган, шторм));</a:t>
                      </a:r>
                    </a:p>
                    <a:p>
                      <a:r>
                        <a:rPr lang="ru-RU" sz="1100" b="1" dirty="0" smtClean="0"/>
                        <a:t>4. Противоправные Действия Третьих Лиц:</a:t>
                      </a:r>
                      <a:r>
                        <a:rPr lang="ru-RU" sz="1100" dirty="0" smtClean="0"/>
                        <a:t/>
                      </a:r>
                      <a:br>
                        <a:rPr lang="ru-RU" sz="1100" dirty="0" smtClean="0"/>
                      </a:br>
                      <a:r>
                        <a:rPr lang="ru-RU" sz="1100" dirty="0" smtClean="0"/>
                        <a:t>(хулиганство, кража отдельных частей/деталей ТС, уничтожение либо их повреждение)</a:t>
                      </a:r>
                    </a:p>
                    <a:p>
                      <a:r>
                        <a:rPr lang="ru-RU" sz="1100" b="1" dirty="0" smtClean="0"/>
                        <a:t>5. Иные Непредвиденные События:</a:t>
                      </a:r>
                      <a:r>
                        <a:rPr lang="ru-RU" sz="1100" dirty="0" smtClean="0"/>
                        <a:t/>
                      </a:r>
                      <a:br>
                        <a:rPr lang="ru-RU" sz="1100" dirty="0" smtClean="0"/>
                      </a:br>
                      <a:r>
                        <a:rPr lang="ru-RU" sz="1100" dirty="0" smtClean="0"/>
                        <a:t>(пожар, взрыв, повреждения водой, явившегося следствием аварии водопроводной, канализационной, отопительной или противопожарной сети, опрокидывание, затопление, провала под лед, провала под дорожное покрытие, любое внешнее механическое воздействие (падение на ТС предметов извне, кровельного железа, снега или льда с крыши, столба, дерева и т.п.), наезд (удар) на движущиеся или неподвижные предметы (сооружения, препятствия, птиц, животных и т.п.)</a:t>
                      </a:r>
                    </a:p>
                  </a:txBody>
                  <a:tcPr>
                    <a:solidFill>
                      <a:schemeClr val="accent6">
                        <a:lumMod val="40000"/>
                        <a:lumOff val="60000"/>
                      </a:schemeClr>
                    </a:solidFill>
                  </a:tcPr>
                </a:tc>
                <a:extLst>
                  <a:ext uri="{0D108BD9-81ED-4DB2-BD59-A6C34878D82A}">
                    <a16:rowId xmlns:a16="http://schemas.microsoft.com/office/drawing/2014/main" val="1710381346"/>
                  </a:ext>
                </a:extLst>
              </a:tr>
              <a:tr h="370840">
                <a:tc>
                  <a:txBody>
                    <a:bodyPr/>
                    <a:lstStyle/>
                    <a:p>
                      <a:r>
                        <a:rPr lang="ru-RU" sz="1000" b="1" dirty="0" smtClean="0"/>
                        <a:t>СТРАХОВАЯ</a:t>
                      </a:r>
                      <a:r>
                        <a:rPr lang="ru-RU" sz="1000" b="1" baseline="0" dirty="0" smtClean="0"/>
                        <a:t> СУММА:</a:t>
                      </a:r>
                      <a:endParaRPr lang="ru-RU" sz="1000" b="1" dirty="0"/>
                    </a:p>
                  </a:txBody>
                  <a:tcPr>
                    <a:solidFill>
                      <a:schemeClr val="accent6">
                        <a:lumMod val="40000"/>
                        <a:lumOff val="60000"/>
                      </a:schemeClr>
                    </a:solidFill>
                  </a:tcPr>
                </a:tc>
                <a:tc>
                  <a:txBody>
                    <a:bodyPr/>
                    <a:lstStyle/>
                    <a:p>
                      <a:r>
                        <a:rPr lang="ru-RU" sz="1200" dirty="0" smtClean="0"/>
                        <a:t>Стоимость</a:t>
                      </a:r>
                      <a:r>
                        <a:rPr lang="ru-RU" sz="1200" baseline="0" dirty="0" smtClean="0"/>
                        <a:t> техники</a:t>
                      </a:r>
                      <a:endParaRPr lang="ru-RU" sz="1200" dirty="0"/>
                    </a:p>
                  </a:txBody>
                  <a:tcPr>
                    <a:solidFill>
                      <a:schemeClr val="accent6">
                        <a:lumMod val="40000"/>
                        <a:lumOff val="60000"/>
                      </a:schemeClr>
                    </a:solidFill>
                  </a:tcPr>
                </a:tc>
                <a:extLst>
                  <a:ext uri="{0D108BD9-81ED-4DB2-BD59-A6C34878D82A}">
                    <a16:rowId xmlns:a16="http://schemas.microsoft.com/office/drawing/2014/main" val="2990681969"/>
                  </a:ext>
                </a:extLst>
              </a:tr>
              <a:tr h="370840">
                <a:tc>
                  <a:txBody>
                    <a:bodyPr/>
                    <a:lstStyle/>
                    <a:p>
                      <a:r>
                        <a:rPr lang="ru-RU" sz="1000" b="1" dirty="0" smtClean="0"/>
                        <a:t>ТАРИФ:</a:t>
                      </a:r>
                      <a:endParaRPr lang="ru-RU" sz="1000" b="1" dirty="0"/>
                    </a:p>
                  </a:txBody>
                  <a:tcPr>
                    <a:solidFill>
                      <a:schemeClr val="accent6">
                        <a:lumMod val="40000"/>
                        <a:lumOff val="60000"/>
                      </a:schemeClr>
                    </a:solidFill>
                  </a:tcPr>
                </a:tc>
                <a:tc>
                  <a:txBody>
                    <a:bodyPr/>
                    <a:lstStyle/>
                    <a:p>
                      <a:r>
                        <a:rPr lang="ru-RU" sz="1200" dirty="0" smtClean="0"/>
                        <a:t>0,8%</a:t>
                      </a:r>
                      <a:r>
                        <a:rPr lang="en-US" sz="1200" dirty="0" smtClean="0"/>
                        <a:t> </a:t>
                      </a:r>
                      <a:r>
                        <a:rPr lang="ru-RU" sz="1200" dirty="0" smtClean="0"/>
                        <a:t>от</a:t>
                      </a:r>
                      <a:r>
                        <a:rPr lang="ru-RU" sz="1200" baseline="0" dirty="0" smtClean="0"/>
                        <a:t> страховой суммы</a:t>
                      </a:r>
                      <a:r>
                        <a:rPr lang="ru-RU" sz="1200" dirty="0" smtClean="0"/>
                        <a:t> (для сельскохозяйственной техники);</a:t>
                      </a:r>
                    </a:p>
                    <a:p>
                      <a:r>
                        <a:rPr lang="ru-RU" sz="1200" dirty="0" smtClean="0"/>
                        <a:t>1,5% от</a:t>
                      </a:r>
                      <a:r>
                        <a:rPr lang="ru-RU" sz="1200" baseline="0" dirty="0" smtClean="0"/>
                        <a:t> страховой суммы  </a:t>
                      </a:r>
                      <a:r>
                        <a:rPr lang="ru-RU" sz="1200" dirty="0" smtClean="0"/>
                        <a:t>(для грузовой техники)</a:t>
                      </a:r>
                      <a:endParaRPr lang="ru-RU" sz="1200" dirty="0"/>
                    </a:p>
                  </a:txBody>
                  <a:tcPr>
                    <a:solidFill>
                      <a:schemeClr val="accent6">
                        <a:lumMod val="40000"/>
                        <a:lumOff val="60000"/>
                      </a:schemeClr>
                    </a:solidFill>
                  </a:tcPr>
                </a:tc>
                <a:extLst>
                  <a:ext uri="{0D108BD9-81ED-4DB2-BD59-A6C34878D82A}">
                    <a16:rowId xmlns:a16="http://schemas.microsoft.com/office/drawing/2014/main" val="2644303232"/>
                  </a:ext>
                </a:extLst>
              </a:tr>
              <a:tr h="370840">
                <a:tc>
                  <a:txBody>
                    <a:bodyPr/>
                    <a:lstStyle/>
                    <a:p>
                      <a:r>
                        <a:rPr lang="ru-RU" sz="1000" b="1" dirty="0" smtClean="0"/>
                        <a:t>ФРАНШИЗА:</a:t>
                      </a:r>
                      <a:endParaRPr lang="ru-RU" sz="1000" b="1" dirty="0"/>
                    </a:p>
                  </a:txBody>
                  <a:tcPr>
                    <a:solidFill>
                      <a:schemeClr val="accent6">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dirty="0" smtClean="0"/>
                        <a:t>5% - по случаю, 10% - по полной гибели или угону</a:t>
                      </a:r>
                    </a:p>
                  </a:txBody>
                  <a:tcPr>
                    <a:solidFill>
                      <a:schemeClr val="accent6">
                        <a:lumMod val="40000"/>
                        <a:lumOff val="60000"/>
                      </a:schemeClr>
                    </a:solidFill>
                  </a:tcPr>
                </a:tc>
                <a:extLst>
                  <a:ext uri="{0D108BD9-81ED-4DB2-BD59-A6C34878D82A}">
                    <a16:rowId xmlns:a16="http://schemas.microsoft.com/office/drawing/2014/main" val="895180375"/>
                  </a:ext>
                </a:extLst>
              </a:tr>
            </a:tbl>
          </a:graphicData>
        </a:graphic>
      </p:graphicFrame>
    </p:spTree>
    <p:extLst>
      <p:ext uri="{BB962C8B-B14F-4D97-AF65-F5344CB8AC3E}">
        <p14:creationId xmlns:p14="http://schemas.microsoft.com/office/powerpoint/2010/main" val="24360512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Таблица 10"/>
          <p:cNvGraphicFramePr>
            <a:graphicFrameLocks noGrp="1"/>
          </p:cNvGraphicFramePr>
          <p:nvPr>
            <p:extLst>
              <p:ext uri="{D42A27DB-BD31-4B8C-83A1-F6EECF244321}">
                <p14:modId xmlns:p14="http://schemas.microsoft.com/office/powerpoint/2010/main" val="2080480278"/>
              </p:ext>
            </p:extLst>
          </p:nvPr>
        </p:nvGraphicFramePr>
        <p:xfrm>
          <a:off x="142884" y="1321526"/>
          <a:ext cx="8823320" cy="3699852"/>
        </p:xfrm>
        <a:graphic>
          <a:graphicData uri="http://schemas.openxmlformats.org/drawingml/2006/table">
            <a:tbl>
              <a:tblPr firstRow="1" bandRow="1">
                <a:tableStyleId>{93296810-A885-4BE3-A3E7-6D5BEEA58F35}</a:tableStyleId>
              </a:tblPr>
              <a:tblGrid>
                <a:gridCol w="1281214">
                  <a:extLst>
                    <a:ext uri="{9D8B030D-6E8A-4147-A177-3AD203B41FA5}">
                      <a16:colId xmlns:a16="http://schemas.microsoft.com/office/drawing/2014/main" val="4171818049"/>
                    </a:ext>
                  </a:extLst>
                </a:gridCol>
                <a:gridCol w="884993">
                  <a:extLst>
                    <a:ext uri="{9D8B030D-6E8A-4147-A177-3AD203B41FA5}">
                      <a16:colId xmlns:a16="http://schemas.microsoft.com/office/drawing/2014/main" val="177887578"/>
                    </a:ext>
                  </a:extLst>
                </a:gridCol>
                <a:gridCol w="895927">
                  <a:extLst>
                    <a:ext uri="{9D8B030D-6E8A-4147-A177-3AD203B41FA5}">
                      <a16:colId xmlns:a16="http://schemas.microsoft.com/office/drawing/2014/main" val="1232679420"/>
                    </a:ext>
                  </a:extLst>
                </a:gridCol>
                <a:gridCol w="997527">
                  <a:extLst>
                    <a:ext uri="{9D8B030D-6E8A-4147-A177-3AD203B41FA5}">
                      <a16:colId xmlns:a16="http://schemas.microsoft.com/office/drawing/2014/main" val="956026262"/>
                    </a:ext>
                  </a:extLst>
                </a:gridCol>
                <a:gridCol w="1454914">
                  <a:extLst>
                    <a:ext uri="{9D8B030D-6E8A-4147-A177-3AD203B41FA5}">
                      <a16:colId xmlns:a16="http://schemas.microsoft.com/office/drawing/2014/main" val="107030176"/>
                    </a:ext>
                  </a:extLst>
                </a:gridCol>
                <a:gridCol w="1102915">
                  <a:extLst>
                    <a:ext uri="{9D8B030D-6E8A-4147-A177-3AD203B41FA5}">
                      <a16:colId xmlns:a16="http://schemas.microsoft.com/office/drawing/2014/main" val="3887240083"/>
                    </a:ext>
                  </a:extLst>
                </a:gridCol>
                <a:gridCol w="1102915">
                  <a:extLst>
                    <a:ext uri="{9D8B030D-6E8A-4147-A177-3AD203B41FA5}">
                      <a16:colId xmlns:a16="http://schemas.microsoft.com/office/drawing/2014/main" val="3897251872"/>
                    </a:ext>
                  </a:extLst>
                </a:gridCol>
                <a:gridCol w="1102915">
                  <a:extLst>
                    <a:ext uri="{9D8B030D-6E8A-4147-A177-3AD203B41FA5}">
                      <a16:colId xmlns:a16="http://schemas.microsoft.com/office/drawing/2014/main" val="4051695346"/>
                    </a:ext>
                  </a:extLst>
                </a:gridCol>
              </a:tblGrid>
              <a:tr h="895150">
                <a:tc rowSpan="2">
                  <a:txBody>
                    <a:bodyPr/>
                    <a:lstStyle/>
                    <a:p>
                      <a:pPr algn="ctr"/>
                      <a:r>
                        <a:rPr lang="ru-RU" sz="1100" dirty="0" smtClean="0"/>
                        <a:t>Тип техники</a:t>
                      </a:r>
                      <a:endParaRPr lang="ru-RU" sz="1100" dirty="0"/>
                    </a:p>
                  </a:txBody>
                  <a:tcPr/>
                </a:tc>
                <a:tc rowSpan="2">
                  <a:txBody>
                    <a:bodyPr/>
                    <a:lstStyle/>
                    <a:p>
                      <a:pPr algn="ctr"/>
                      <a:r>
                        <a:rPr lang="ru-RU" sz="1100" dirty="0" smtClean="0"/>
                        <a:t>Примерная стоимость</a:t>
                      </a:r>
                      <a:endParaRPr lang="ru-RU" sz="1100" dirty="0"/>
                    </a:p>
                  </a:txBody>
                  <a:tcPr/>
                </a:tc>
                <a:tc rowSpan="2">
                  <a:txBody>
                    <a:bodyPr/>
                    <a:lstStyle/>
                    <a:p>
                      <a:pPr algn="ctr"/>
                      <a:r>
                        <a:rPr lang="ru-RU" sz="1100" dirty="0" smtClean="0"/>
                        <a:t>Страховая</a:t>
                      </a:r>
                      <a:r>
                        <a:rPr lang="ru-RU" sz="1100" baseline="0" dirty="0" smtClean="0"/>
                        <a:t> сумма (сумма покрытия)</a:t>
                      </a:r>
                      <a:endParaRPr lang="ru-RU" sz="1100" dirty="0"/>
                    </a:p>
                  </a:txBody>
                  <a:tcPr/>
                </a:tc>
                <a:tc rowSpan="2">
                  <a:txBody>
                    <a:bodyPr/>
                    <a:lstStyle/>
                    <a:p>
                      <a:pPr algn="ctr"/>
                      <a:r>
                        <a:rPr lang="ru-RU" sz="1100" dirty="0" smtClean="0"/>
                        <a:t>Страховой тариф (расходы</a:t>
                      </a:r>
                      <a:r>
                        <a:rPr lang="ru-RU" sz="1100" baseline="0" dirty="0" smtClean="0"/>
                        <a:t> на страхование)</a:t>
                      </a:r>
                      <a:endParaRPr lang="ru-RU" sz="1100" dirty="0"/>
                    </a:p>
                  </a:txBody>
                  <a:tcPr/>
                </a:tc>
                <a:tc gridSpan="2">
                  <a:txBody>
                    <a:bodyPr/>
                    <a:lstStyle/>
                    <a:p>
                      <a:pPr algn="ctr"/>
                      <a:r>
                        <a:rPr lang="ru-RU" sz="1100" dirty="0" smtClean="0"/>
                        <a:t>Сумма</a:t>
                      </a:r>
                      <a:r>
                        <a:rPr lang="ru-RU" sz="1100" baseline="0" dirty="0" smtClean="0"/>
                        <a:t> покрытия расходов при наличии страхования</a:t>
                      </a:r>
                      <a:endParaRPr lang="ru-RU" sz="1100" dirty="0"/>
                    </a:p>
                  </a:txBody>
                  <a:tcPr/>
                </a:tc>
                <a:tc hMerge="1">
                  <a:txBody>
                    <a:bodyPr/>
                    <a:lstStyle/>
                    <a:p>
                      <a:endParaRPr lang="ru-RU" sz="900" dirty="0"/>
                    </a:p>
                  </a:txBody>
                  <a:tcPr/>
                </a:tc>
                <a:tc gridSpan="2">
                  <a:txBody>
                    <a:bodyPr/>
                    <a:lstStyle/>
                    <a:p>
                      <a:pPr algn="ctr"/>
                      <a:r>
                        <a:rPr lang="ru-RU" sz="1100" dirty="0" smtClean="0"/>
                        <a:t>Сумма покрытия расходов при отсутствии страхования</a:t>
                      </a:r>
                      <a:endParaRPr lang="ru-RU" sz="1100" dirty="0"/>
                    </a:p>
                  </a:txBody>
                  <a:tcPr/>
                </a:tc>
                <a:tc hMerge="1">
                  <a:txBody>
                    <a:bodyPr/>
                    <a:lstStyle/>
                    <a:p>
                      <a:pPr algn="ctr"/>
                      <a:endParaRPr lang="ru-RU" sz="900" dirty="0"/>
                    </a:p>
                  </a:txBody>
                  <a:tcPr/>
                </a:tc>
                <a:extLst>
                  <a:ext uri="{0D108BD9-81ED-4DB2-BD59-A6C34878D82A}">
                    <a16:rowId xmlns:a16="http://schemas.microsoft.com/office/drawing/2014/main" val="1622380488"/>
                  </a:ext>
                </a:extLst>
              </a:tr>
              <a:tr h="560618">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dirty="0" smtClean="0"/>
                        <a:t>при полной гибели:</a:t>
                      </a:r>
                    </a:p>
                    <a:p>
                      <a:pPr algn="ctr"/>
                      <a:endParaRPr lang="ru-RU" sz="11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dirty="0" smtClean="0"/>
                        <a:t>при частичном повреждении:</a:t>
                      </a:r>
                    </a:p>
                    <a:p>
                      <a:pPr algn="ctr"/>
                      <a:endParaRPr lang="ru-RU" sz="11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baseline="0" dirty="0" smtClean="0"/>
                        <a:t>при полной гибели:</a:t>
                      </a:r>
                      <a:endParaRPr lang="ru-RU" sz="1100" dirty="0" smtClean="0"/>
                    </a:p>
                    <a:p>
                      <a:pPr algn="ctr"/>
                      <a:endParaRPr lang="ru-RU" sz="11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dirty="0" smtClean="0"/>
                        <a:t>при частичном повреждении:</a:t>
                      </a:r>
                    </a:p>
                    <a:p>
                      <a:pPr algn="ctr"/>
                      <a:endParaRPr lang="ru-RU" sz="1100" dirty="0"/>
                    </a:p>
                  </a:txBody>
                  <a:tcPr/>
                </a:tc>
                <a:extLst>
                  <a:ext uri="{0D108BD9-81ED-4DB2-BD59-A6C34878D82A}">
                    <a16:rowId xmlns:a16="http://schemas.microsoft.com/office/drawing/2014/main" val="3374584909"/>
                  </a:ext>
                </a:extLst>
              </a:tr>
              <a:tr h="1105171">
                <a:tc>
                  <a:txBody>
                    <a:bodyPr/>
                    <a:lstStyle/>
                    <a:p>
                      <a:pPr algn="ctr"/>
                      <a:r>
                        <a:rPr lang="ru-RU" sz="900" dirty="0" smtClean="0"/>
                        <a:t>Сельскохозяйственная техника</a:t>
                      </a:r>
                      <a:endParaRPr lang="ru-RU" sz="900" dirty="0"/>
                    </a:p>
                  </a:txBody>
                  <a:tcPr/>
                </a:tc>
                <a:tc>
                  <a:txBody>
                    <a:bodyPr/>
                    <a:lstStyle/>
                    <a:p>
                      <a:pPr algn="ctr"/>
                      <a:r>
                        <a:rPr lang="ru-RU" sz="1100" dirty="0" smtClean="0"/>
                        <a:t>35 </a:t>
                      </a:r>
                      <a:r>
                        <a:rPr lang="ru-RU" sz="1100" dirty="0" err="1" smtClean="0"/>
                        <a:t>млн.тг</a:t>
                      </a:r>
                      <a:r>
                        <a:rPr lang="ru-RU" sz="1100" dirty="0" smtClean="0"/>
                        <a:t>.</a:t>
                      </a:r>
                      <a:endParaRPr lang="ru-RU" sz="11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dirty="0" smtClean="0"/>
                        <a:t>35 </a:t>
                      </a:r>
                      <a:r>
                        <a:rPr lang="ru-RU" sz="1100" dirty="0" err="1" smtClean="0"/>
                        <a:t>млн.тг</a:t>
                      </a:r>
                      <a:r>
                        <a:rPr lang="ru-RU" sz="1100" dirty="0" smtClean="0"/>
                        <a:t>.</a:t>
                      </a:r>
                    </a:p>
                    <a:p>
                      <a:pPr algn="ctr"/>
                      <a:endParaRPr lang="ru-RU" sz="1100" dirty="0"/>
                    </a:p>
                  </a:txBody>
                  <a:tcPr/>
                </a:tc>
                <a:tc>
                  <a:txBody>
                    <a:bodyPr/>
                    <a:lstStyle/>
                    <a:p>
                      <a:pPr algn="ctr"/>
                      <a:r>
                        <a:rPr lang="ru-RU" sz="1100" dirty="0" smtClean="0"/>
                        <a:t>280 </a:t>
                      </a:r>
                      <a:r>
                        <a:rPr lang="ru-RU" sz="1100" dirty="0" err="1" smtClean="0"/>
                        <a:t>тыс.тг</a:t>
                      </a:r>
                      <a:r>
                        <a:rPr lang="ru-RU" sz="1100" dirty="0" smtClean="0"/>
                        <a:t>.</a:t>
                      </a:r>
                      <a:endParaRPr lang="ru-RU" sz="11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dirty="0" smtClean="0">
                          <a:solidFill>
                            <a:srgbClr val="0000FF"/>
                          </a:solidFill>
                        </a:rPr>
                        <a:t>31,5 </a:t>
                      </a:r>
                      <a:r>
                        <a:rPr lang="ru-RU" sz="1400" dirty="0" err="1" smtClean="0">
                          <a:solidFill>
                            <a:srgbClr val="0000FF"/>
                          </a:solidFill>
                        </a:rPr>
                        <a:t>млн.тг</a:t>
                      </a:r>
                      <a:r>
                        <a:rPr lang="ru-RU" sz="1400" dirty="0" smtClean="0">
                          <a:solidFill>
                            <a:srgbClr val="0000FF"/>
                          </a:solidFill>
                        </a:rPr>
                        <a:t>.</a:t>
                      </a:r>
                      <a:r>
                        <a:rPr lang="ru-RU" sz="1400" dirty="0" smtClean="0"/>
                        <a:t> </a:t>
                      </a:r>
                    </a:p>
                    <a:p>
                      <a:pPr marL="0" marR="0" indent="0" algn="ctr" defTabSz="914400" rtl="0" eaLnBrk="1" fontAlgn="auto" latinLnBrk="0" hangingPunct="1">
                        <a:lnSpc>
                          <a:spcPct val="100000"/>
                        </a:lnSpc>
                        <a:spcBef>
                          <a:spcPts val="0"/>
                        </a:spcBef>
                        <a:spcAft>
                          <a:spcPts val="0"/>
                        </a:spcAft>
                        <a:buClrTx/>
                        <a:buSzTx/>
                        <a:buFontTx/>
                        <a:buNone/>
                        <a:tabLst/>
                        <a:defRPr/>
                      </a:pPr>
                      <a:r>
                        <a:rPr lang="ru-RU" sz="1100" dirty="0" smtClean="0"/>
                        <a:t>(35 </a:t>
                      </a:r>
                      <a:r>
                        <a:rPr lang="ru-RU" sz="1100" dirty="0" err="1" smtClean="0"/>
                        <a:t>млн.тг</a:t>
                      </a:r>
                      <a:r>
                        <a:rPr lang="ru-RU" sz="1100" dirty="0" smtClean="0"/>
                        <a:t>. - 10% франшиза)</a:t>
                      </a:r>
                    </a:p>
                    <a:p>
                      <a:pPr algn="ctr"/>
                      <a:endParaRPr lang="ru-RU" sz="1100" dirty="0">
                        <a:solidFill>
                          <a:srgbClr val="0000FF"/>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dirty="0" smtClean="0">
                          <a:solidFill>
                            <a:srgbClr val="0000FF"/>
                          </a:solidFill>
                        </a:rPr>
                        <a:t>сумма ущерба за минусом 5% франшизы</a:t>
                      </a:r>
                    </a:p>
                    <a:p>
                      <a:pPr algn="ctr"/>
                      <a:endParaRPr lang="ru-RU" sz="11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dirty="0" smtClean="0">
                          <a:solidFill>
                            <a:srgbClr val="FF0000"/>
                          </a:solidFill>
                        </a:rPr>
                        <a:t>- 35 </a:t>
                      </a:r>
                      <a:r>
                        <a:rPr lang="ru-RU" sz="1100" dirty="0" err="1" smtClean="0">
                          <a:solidFill>
                            <a:srgbClr val="FF0000"/>
                          </a:solidFill>
                        </a:rPr>
                        <a:t>млн.тг</a:t>
                      </a:r>
                      <a:r>
                        <a:rPr lang="ru-RU" sz="1100" dirty="0" smtClean="0">
                          <a:solidFill>
                            <a:srgbClr val="FF0000"/>
                          </a:solidFill>
                        </a:rPr>
                        <a:t>.</a:t>
                      </a:r>
                    </a:p>
                    <a:p>
                      <a:pPr algn="ctr"/>
                      <a:endParaRPr lang="ru-RU" sz="11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050" dirty="0" smtClean="0">
                          <a:solidFill>
                            <a:srgbClr val="FF0000"/>
                          </a:solidFill>
                        </a:rPr>
                        <a:t>- сумма ущерба</a:t>
                      </a:r>
                    </a:p>
                    <a:p>
                      <a:pPr algn="ctr"/>
                      <a:endParaRPr lang="ru-RU" sz="1100" dirty="0"/>
                    </a:p>
                  </a:txBody>
                  <a:tcPr/>
                </a:tc>
                <a:extLst>
                  <a:ext uri="{0D108BD9-81ED-4DB2-BD59-A6C34878D82A}">
                    <a16:rowId xmlns:a16="http://schemas.microsoft.com/office/drawing/2014/main" val="4036488916"/>
                  </a:ext>
                </a:extLst>
              </a:tr>
              <a:tr h="110517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900" dirty="0" smtClean="0"/>
                        <a:t>Грузовая техника</a:t>
                      </a:r>
                    </a:p>
                    <a:p>
                      <a:pPr algn="ctr"/>
                      <a:endParaRPr lang="ru-RU" sz="11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dirty="0" smtClean="0"/>
                        <a:t>11 </a:t>
                      </a:r>
                      <a:r>
                        <a:rPr lang="ru-RU" sz="1100" dirty="0" err="1" smtClean="0"/>
                        <a:t>млн.тг</a:t>
                      </a:r>
                      <a:r>
                        <a:rPr lang="ru-RU" sz="1100" dirty="0" smtClean="0"/>
                        <a:t>.</a:t>
                      </a:r>
                    </a:p>
                    <a:p>
                      <a:pPr algn="ctr"/>
                      <a:endParaRPr lang="ru-RU" sz="11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dirty="0" smtClean="0"/>
                        <a:t>11 </a:t>
                      </a:r>
                      <a:r>
                        <a:rPr lang="ru-RU" sz="1100" dirty="0" err="1" smtClean="0"/>
                        <a:t>млн.тг</a:t>
                      </a:r>
                      <a:r>
                        <a:rPr lang="ru-RU" sz="1100" dirty="0" smtClean="0"/>
                        <a:t>.</a:t>
                      </a:r>
                    </a:p>
                    <a:p>
                      <a:pPr algn="ctr"/>
                      <a:endParaRPr lang="ru-RU" sz="11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dirty="0" smtClean="0"/>
                        <a:t>165 </a:t>
                      </a:r>
                      <a:r>
                        <a:rPr lang="ru-RU" sz="1100" dirty="0" err="1" smtClean="0"/>
                        <a:t>тыс.тг</a:t>
                      </a:r>
                      <a:r>
                        <a:rPr lang="ru-RU" sz="1100" dirty="0" smtClean="0"/>
                        <a:t>.</a:t>
                      </a:r>
                    </a:p>
                    <a:p>
                      <a:pPr algn="ctr"/>
                      <a:endParaRPr lang="ru-RU" sz="11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dirty="0" smtClean="0">
                          <a:solidFill>
                            <a:srgbClr val="0000FF"/>
                          </a:solidFill>
                        </a:rPr>
                        <a:t>9,9 </a:t>
                      </a:r>
                      <a:r>
                        <a:rPr lang="ru-RU" sz="1400" dirty="0" err="1" smtClean="0">
                          <a:solidFill>
                            <a:srgbClr val="0000FF"/>
                          </a:solidFill>
                        </a:rPr>
                        <a:t>млн.тг</a:t>
                      </a:r>
                      <a:r>
                        <a:rPr lang="ru-RU" sz="1400" dirty="0" smtClean="0">
                          <a:solidFill>
                            <a:srgbClr val="0000FF"/>
                          </a:solidFill>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ru-RU" sz="1100" dirty="0" smtClean="0"/>
                        <a:t>(11 </a:t>
                      </a:r>
                      <a:r>
                        <a:rPr lang="ru-RU" sz="1100" dirty="0" err="1" smtClean="0"/>
                        <a:t>млн.тг</a:t>
                      </a:r>
                      <a:r>
                        <a:rPr lang="ru-RU" sz="1100" dirty="0" smtClean="0"/>
                        <a:t>. - 10% франшиза)</a:t>
                      </a:r>
                    </a:p>
                    <a:p>
                      <a:pPr algn="ctr"/>
                      <a:endParaRPr lang="ru-RU" sz="11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dirty="0" smtClean="0">
                          <a:solidFill>
                            <a:srgbClr val="0000FF"/>
                          </a:solidFill>
                        </a:rPr>
                        <a:t>сумма ущерба за минусом 5% франшизы</a:t>
                      </a:r>
                    </a:p>
                    <a:p>
                      <a:pPr algn="ctr"/>
                      <a:endParaRPr lang="ru-RU" sz="11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dirty="0" smtClean="0">
                          <a:solidFill>
                            <a:srgbClr val="FF0000"/>
                          </a:solidFill>
                        </a:rPr>
                        <a:t>- 11 </a:t>
                      </a:r>
                      <a:r>
                        <a:rPr lang="ru-RU" sz="1100" dirty="0" err="1" smtClean="0">
                          <a:solidFill>
                            <a:srgbClr val="FF0000"/>
                          </a:solidFill>
                        </a:rPr>
                        <a:t>млн.тг</a:t>
                      </a:r>
                      <a:r>
                        <a:rPr lang="ru-RU" sz="1100" dirty="0" smtClean="0">
                          <a:solidFill>
                            <a:srgbClr val="FF0000"/>
                          </a:solidFill>
                        </a:rPr>
                        <a:t>.</a:t>
                      </a:r>
                    </a:p>
                    <a:p>
                      <a:pPr algn="ctr"/>
                      <a:endParaRPr lang="ru-RU" sz="1100" dirty="0"/>
                    </a:p>
                  </a:txBody>
                  <a:tcPr/>
                </a:tc>
                <a:tc>
                  <a:txBody>
                    <a:bodyPr/>
                    <a:lstStyle/>
                    <a:p>
                      <a:pPr algn="ctr"/>
                      <a:r>
                        <a:rPr lang="ru-RU" sz="1050" dirty="0" smtClean="0">
                          <a:solidFill>
                            <a:srgbClr val="FF0000"/>
                          </a:solidFill>
                        </a:rPr>
                        <a:t>- сумма ущерба</a:t>
                      </a:r>
                      <a:endParaRPr lang="ru-RU" sz="1050" dirty="0">
                        <a:solidFill>
                          <a:srgbClr val="FF0000"/>
                        </a:solidFill>
                      </a:endParaRPr>
                    </a:p>
                  </a:txBody>
                  <a:tcPr/>
                </a:tc>
                <a:extLst>
                  <a:ext uri="{0D108BD9-81ED-4DB2-BD59-A6C34878D82A}">
                    <a16:rowId xmlns:a16="http://schemas.microsoft.com/office/drawing/2014/main" val="3812159137"/>
                  </a:ext>
                </a:extLst>
              </a:tr>
            </a:tbl>
          </a:graphicData>
        </a:graphic>
      </p:graphicFrame>
      <p:pic>
        <p:nvPicPr>
          <p:cNvPr id="7" name="Рисунок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1872" y="4241254"/>
            <a:ext cx="934750" cy="624947"/>
          </a:xfrm>
          <a:prstGeom prst="rect">
            <a:avLst/>
          </a:prstGeom>
        </p:spPr>
      </p:pic>
      <p:sp>
        <p:nvSpPr>
          <p:cNvPr id="4" name="Прямоугольник 3"/>
          <p:cNvSpPr/>
          <p:nvPr/>
        </p:nvSpPr>
        <p:spPr>
          <a:xfrm>
            <a:off x="142880" y="114302"/>
            <a:ext cx="8245475" cy="579439"/>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None/>
            </a:pPr>
            <a:r>
              <a:rPr lang="ru-RU" sz="1400" b="1" dirty="0">
                <a:solidFill>
                  <a:srgbClr val="FFFFFF"/>
                </a:solidFill>
                <a:latin typeface="Tahoma" panose="020B0604030504040204" pitchFamily="34" charset="0"/>
                <a:cs typeface="Tahoma" panose="020B0604030504040204" pitchFamily="34" charset="0"/>
              </a:rPr>
              <a:t>СОПОСТАВИТЕЛЬНЫЙ </a:t>
            </a:r>
            <a:r>
              <a:rPr lang="ru-RU" sz="1400" b="1" dirty="0" smtClean="0">
                <a:solidFill>
                  <a:srgbClr val="FFFFFF"/>
                </a:solidFill>
                <a:latin typeface="Tahoma" panose="020B0604030504040204" pitchFamily="34" charset="0"/>
                <a:cs typeface="Tahoma" panose="020B0604030504040204" pitchFamily="34" charset="0"/>
              </a:rPr>
              <a:t>АНАЛИЗ</a:t>
            </a:r>
            <a:endParaRPr lang="ru-RU" sz="1400" b="1" dirty="0">
              <a:solidFill>
                <a:srgbClr val="FFFFFF"/>
              </a:solidFill>
              <a:latin typeface="Tahoma" panose="020B0604030504040204" pitchFamily="34" charset="0"/>
              <a:cs typeface="Tahoma" panose="020B0604030504040204" pitchFamily="34" charset="0"/>
            </a:endParaRPr>
          </a:p>
          <a:p>
            <a:pPr algn="ctr">
              <a:buNone/>
            </a:pPr>
            <a:r>
              <a:rPr lang="ru-RU" sz="1400" b="1" dirty="0">
                <a:solidFill>
                  <a:srgbClr val="FFFFFF"/>
                </a:solidFill>
                <a:latin typeface="Tahoma" panose="020B0604030504040204" pitchFamily="34" charset="0"/>
                <a:cs typeface="Tahoma" panose="020B0604030504040204" pitchFamily="34" charset="0"/>
              </a:rPr>
              <a:t>ПРИ НАЛИЧИИ/ОТСУТСТВИИ СТРАХОВАНИЯ </a:t>
            </a:r>
            <a:r>
              <a:rPr lang="ru-RU" sz="1400" b="1" dirty="0" smtClean="0">
                <a:solidFill>
                  <a:srgbClr val="FFFFFF"/>
                </a:solidFill>
                <a:latin typeface="Tahoma" panose="020B0604030504040204" pitchFamily="34" charset="0"/>
                <a:cs typeface="Tahoma" panose="020B0604030504040204" pitchFamily="34" charset="0"/>
              </a:rPr>
              <a:t>(ПРИМЕР)</a:t>
            </a:r>
            <a:endParaRPr lang="en-GB" sz="1400" b="1" dirty="0">
              <a:solidFill>
                <a:srgbClr val="FFFFFF"/>
              </a:solidFill>
              <a:latin typeface="Tahoma" panose="020B0604030504040204" pitchFamily="34" charset="0"/>
              <a:cs typeface="Tahoma" panose="020B0604030504040204" pitchFamily="34" charset="0"/>
            </a:endParaRPr>
          </a:p>
        </p:txBody>
      </p:sp>
      <p:sp>
        <p:nvSpPr>
          <p:cNvPr id="6" name="Прямоугольник 5"/>
          <p:cNvSpPr/>
          <p:nvPr/>
        </p:nvSpPr>
        <p:spPr>
          <a:xfrm>
            <a:off x="8528051" y="114302"/>
            <a:ext cx="438151" cy="579439"/>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a:spcBef>
                <a:spcPct val="0"/>
              </a:spcBef>
            </a:pPr>
            <a:r>
              <a:rPr lang="kk-KZ" sz="1400" b="1" dirty="0" smtClean="0">
                <a:solidFill>
                  <a:srgbClr val="FFFFFF"/>
                </a:solidFill>
                <a:latin typeface="Tahoma" panose="020B0604030504040204" pitchFamily="34" charset="0"/>
                <a:cs typeface="Tahoma" panose="020B0604030504040204" pitchFamily="34" charset="0"/>
              </a:rPr>
              <a:t>4</a:t>
            </a:r>
            <a:endParaRPr lang="ru-RU" sz="1400" b="1" dirty="0">
              <a:solidFill>
                <a:srgbClr val="FFFFFF"/>
              </a:solidFill>
              <a:latin typeface="Tahoma" panose="020B0604030504040204" pitchFamily="34" charset="0"/>
              <a:cs typeface="Tahoma" panose="020B0604030504040204" pitchFamily="34" charset="0"/>
            </a:endParaRPr>
          </a:p>
        </p:txBody>
      </p:sp>
      <p:pic>
        <p:nvPicPr>
          <p:cNvPr id="12" name="Рисунок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1872" y="3257551"/>
            <a:ext cx="958345" cy="564054"/>
          </a:xfrm>
          <a:prstGeom prst="rect">
            <a:avLst/>
          </a:prstGeom>
        </p:spPr>
      </p:pic>
    </p:spTree>
    <p:extLst>
      <p:ext uri="{BB962C8B-B14F-4D97-AF65-F5344CB8AC3E}">
        <p14:creationId xmlns:p14="http://schemas.microsoft.com/office/powerpoint/2010/main" val="33485913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кругленный прямоугольник 8"/>
          <p:cNvSpPr/>
          <p:nvPr/>
        </p:nvSpPr>
        <p:spPr>
          <a:xfrm>
            <a:off x="2326178" y="1782295"/>
            <a:ext cx="4579532" cy="4020073"/>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142880" y="114302"/>
            <a:ext cx="8245475" cy="579439"/>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defRPr/>
            </a:pPr>
            <a:r>
              <a:rPr lang="kk-KZ" altLang="ru-RU" sz="1400" b="1" dirty="0">
                <a:solidFill>
                  <a:srgbClr val="FFFFFF"/>
                </a:solidFill>
                <a:latin typeface="Tahoma" panose="020B0604030504040204" pitchFamily="34" charset="0"/>
                <a:cs typeface="Tahoma" panose="020B0604030504040204" pitchFamily="34" charset="0"/>
              </a:rPr>
              <a:t>СХЕМА ВЗАИМОДЕЙСТВИЯ СУБЪЕКТОВ </a:t>
            </a:r>
            <a:r>
              <a:rPr lang="kk-KZ" altLang="ru-RU" sz="1400" b="1" dirty="0" smtClean="0">
                <a:solidFill>
                  <a:srgbClr val="FFFFFF"/>
                </a:solidFill>
                <a:latin typeface="Tahoma" panose="020B0604030504040204" pitchFamily="34" charset="0"/>
                <a:cs typeface="Tahoma" panose="020B0604030504040204" pitchFamily="34" charset="0"/>
              </a:rPr>
              <a:t>ПРИ ОНЛАЙН СТРАХОВАНИИ</a:t>
            </a:r>
            <a:endParaRPr lang="ru-RU" altLang="ru-RU" sz="1400" b="1" dirty="0">
              <a:solidFill>
                <a:srgbClr val="FFFFFF"/>
              </a:solidFill>
              <a:latin typeface="Tahoma" panose="020B0604030504040204" pitchFamily="34" charset="0"/>
              <a:cs typeface="Tahoma" panose="020B0604030504040204" pitchFamily="34" charset="0"/>
            </a:endParaRPr>
          </a:p>
        </p:txBody>
      </p:sp>
      <p:sp>
        <p:nvSpPr>
          <p:cNvPr id="7" name="Прямоугольник 6"/>
          <p:cNvSpPr/>
          <p:nvPr/>
        </p:nvSpPr>
        <p:spPr>
          <a:xfrm>
            <a:off x="8528051" y="114302"/>
            <a:ext cx="438151" cy="579439"/>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a:spcBef>
                <a:spcPct val="0"/>
              </a:spcBef>
            </a:pPr>
            <a:r>
              <a:rPr lang="kk-KZ" sz="1400" b="1" dirty="0" smtClean="0">
                <a:solidFill>
                  <a:srgbClr val="FFFFFF"/>
                </a:solidFill>
                <a:latin typeface="Tahoma" panose="020B0604030504040204" pitchFamily="34" charset="0"/>
                <a:cs typeface="Tahoma" panose="020B0604030504040204" pitchFamily="34" charset="0"/>
              </a:rPr>
              <a:t>5</a:t>
            </a:r>
            <a:endParaRPr lang="ru-RU" sz="1400" b="1" dirty="0">
              <a:solidFill>
                <a:srgbClr val="FFFFFF"/>
              </a:solidFill>
              <a:latin typeface="Tahoma" panose="020B0604030504040204" pitchFamily="34" charset="0"/>
              <a:cs typeface="Tahoma" panose="020B0604030504040204" pitchFamily="34" charset="0"/>
            </a:endParaRPr>
          </a:p>
        </p:txBody>
      </p:sp>
      <p:sp>
        <p:nvSpPr>
          <p:cNvPr id="124" name="Скругленный прямоугольник 123"/>
          <p:cNvSpPr/>
          <p:nvPr/>
        </p:nvSpPr>
        <p:spPr bwMode="auto">
          <a:xfrm>
            <a:off x="1396774" y="2172050"/>
            <a:ext cx="563453" cy="3768730"/>
          </a:xfrm>
          <a:prstGeom prst="roundRect">
            <a:avLst/>
          </a:prstGeom>
          <a:solidFill>
            <a:schemeClr val="accent6">
              <a:lumMod val="40000"/>
              <a:lumOff val="60000"/>
            </a:schemeClr>
          </a:soli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vert="wordArtVert" anchor="ctr"/>
          <a:lstStyle/>
          <a:p>
            <a:pPr algn="ctr" defTabSz="914377" fontAlgn="base">
              <a:spcBef>
                <a:spcPct val="0"/>
              </a:spcBef>
              <a:spcAft>
                <a:spcPct val="0"/>
              </a:spcAft>
            </a:pPr>
            <a:r>
              <a:rPr lang="ru-RU" sz="1600" b="1" kern="0" dirty="0">
                <a:solidFill>
                  <a:srgbClr val="000000"/>
                </a:solidFill>
                <a:latin typeface="Tahoma" panose="020B0604030504040204" pitchFamily="34" charset="0"/>
                <a:cs typeface="Tahoma" panose="020B0604030504040204" pitchFamily="34" charset="0"/>
              </a:rPr>
              <a:t>ФЕРМЕР</a:t>
            </a:r>
          </a:p>
        </p:txBody>
      </p:sp>
      <p:sp>
        <p:nvSpPr>
          <p:cNvPr id="125" name="Скругленный прямоугольник 124"/>
          <p:cNvSpPr/>
          <p:nvPr/>
        </p:nvSpPr>
        <p:spPr bwMode="auto">
          <a:xfrm>
            <a:off x="7181551" y="2179809"/>
            <a:ext cx="672614" cy="3768730"/>
          </a:xfrm>
          <a:prstGeom prst="roundRect">
            <a:avLst/>
          </a:prstGeom>
          <a:solidFill>
            <a:schemeClr val="accent6">
              <a:lumMod val="40000"/>
              <a:lumOff val="60000"/>
            </a:schemeClr>
          </a:soli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vert="wordArtVert" anchor="ctr"/>
          <a:lstStyle/>
          <a:p>
            <a:pPr algn="ctr" defTabSz="914377" fontAlgn="base">
              <a:spcBef>
                <a:spcPct val="0"/>
              </a:spcBef>
              <a:spcAft>
                <a:spcPct val="0"/>
              </a:spcAft>
            </a:pPr>
            <a:r>
              <a:rPr lang="ru-RU" sz="1600" b="1" kern="0" dirty="0" smtClean="0">
                <a:solidFill>
                  <a:srgbClr val="000000"/>
                </a:solidFill>
                <a:latin typeface="Tahoma" panose="020B0604030504040204" pitchFamily="34" charset="0"/>
                <a:cs typeface="Tahoma" panose="020B0604030504040204" pitchFamily="34" charset="0"/>
              </a:rPr>
              <a:t>СТРАХОВЫЕ КОМПАНИИ</a:t>
            </a:r>
            <a:endParaRPr lang="ru-RU" sz="1600" b="1" kern="0" dirty="0">
              <a:solidFill>
                <a:srgbClr val="000000"/>
              </a:solidFill>
              <a:latin typeface="Tahoma" panose="020B0604030504040204" pitchFamily="34" charset="0"/>
              <a:cs typeface="Tahoma" panose="020B0604030504040204" pitchFamily="34" charset="0"/>
            </a:endParaRPr>
          </a:p>
        </p:txBody>
      </p:sp>
      <p:sp>
        <p:nvSpPr>
          <p:cNvPr id="126" name="Прямоугольник 125"/>
          <p:cNvSpPr/>
          <p:nvPr/>
        </p:nvSpPr>
        <p:spPr bwMode="auto">
          <a:xfrm>
            <a:off x="2529902" y="3033278"/>
            <a:ext cx="4176713" cy="200025"/>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vert="horz" anchor="ctr"/>
          <a:lstStyle/>
          <a:p>
            <a:pPr algn="ctr" defTabSz="914377" eaLnBrk="0" fontAlgn="base" hangingPunct="0">
              <a:spcBef>
                <a:spcPct val="0"/>
              </a:spcBef>
              <a:spcAft>
                <a:spcPct val="0"/>
              </a:spcAft>
            </a:pPr>
            <a:r>
              <a:rPr lang="ru-RU" sz="1200" kern="0" dirty="0">
                <a:solidFill>
                  <a:prstClr val="black"/>
                </a:solidFill>
                <a:latin typeface="Tahoma KZ" panose="020B0604030504040204" pitchFamily="34" charset="0"/>
                <a:ea typeface="Tahoma KZ" panose="020B0604030504040204" pitchFamily="34" charset="0"/>
                <a:cs typeface="Tahoma KZ" panose="020B0604030504040204" pitchFamily="34" charset="0"/>
              </a:rPr>
              <a:t>Подписание договора </a:t>
            </a:r>
            <a:r>
              <a:rPr lang="ru-RU" sz="1200" kern="0" dirty="0" smtClean="0">
                <a:solidFill>
                  <a:prstClr val="black"/>
                </a:solidFill>
                <a:latin typeface="Tahoma KZ" panose="020B0604030504040204" pitchFamily="34" charset="0"/>
                <a:ea typeface="Tahoma KZ" panose="020B0604030504040204" pitchFamily="34" charset="0"/>
                <a:cs typeface="Tahoma KZ" panose="020B0604030504040204" pitchFamily="34" charset="0"/>
              </a:rPr>
              <a:t>страхования </a:t>
            </a:r>
            <a:endParaRPr lang="ru-RU" altLang="ru-RU" sz="1200" kern="0" dirty="0">
              <a:solidFill>
                <a:prstClr val="black"/>
              </a:solidFill>
              <a:latin typeface="Tahoma KZ" panose="020B0604030504040204" pitchFamily="34" charset="0"/>
              <a:ea typeface="Tahoma KZ" panose="020B0604030504040204" pitchFamily="34" charset="0"/>
              <a:cs typeface="Tahoma KZ" panose="020B0604030504040204" pitchFamily="34" charset="0"/>
            </a:endParaRPr>
          </a:p>
        </p:txBody>
      </p:sp>
      <p:sp>
        <p:nvSpPr>
          <p:cNvPr id="129" name="Прямоугольник 128"/>
          <p:cNvSpPr/>
          <p:nvPr/>
        </p:nvSpPr>
        <p:spPr bwMode="auto">
          <a:xfrm>
            <a:off x="2512911" y="4407800"/>
            <a:ext cx="4176713" cy="414480"/>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vert="horz" anchor="ctr"/>
          <a:lstStyle/>
          <a:p>
            <a:pPr algn="ctr" defTabSz="914377" eaLnBrk="0" fontAlgn="base" hangingPunct="0">
              <a:spcBef>
                <a:spcPct val="0"/>
              </a:spcBef>
              <a:spcAft>
                <a:spcPct val="0"/>
              </a:spcAft>
            </a:pPr>
            <a:r>
              <a:rPr lang="ru-RU" sz="1200" kern="0" dirty="0" smtClean="0">
                <a:solidFill>
                  <a:prstClr val="black"/>
                </a:solidFill>
                <a:latin typeface="Tahoma KZ" panose="020B0604030504040204" pitchFamily="34" charset="0"/>
                <a:ea typeface="Tahoma KZ" panose="020B0604030504040204" pitchFamily="34" charset="0"/>
                <a:cs typeface="Tahoma KZ" panose="020B0604030504040204" pitchFamily="34" charset="0"/>
              </a:rPr>
              <a:t>Регистрация и рассмотрение заявления о наступлении страхового случая</a:t>
            </a:r>
            <a:endParaRPr lang="ru-RU" altLang="ru-RU" sz="1200" kern="0" dirty="0">
              <a:solidFill>
                <a:prstClr val="black"/>
              </a:solidFill>
              <a:latin typeface="Tahoma KZ" panose="020B0604030504040204" pitchFamily="34" charset="0"/>
              <a:ea typeface="Tahoma KZ" panose="020B0604030504040204" pitchFamily="34" charset="0"/>
              <a:cs typeface="Tahoma KZ" panose="020B0604030504040204" pitchFamily="34" charset="0"/>
            </a:endParaRPr>
          </a:p>
        </p:txBody>
      </p:sp>
      <p:sp>
        <p:nvSpPr>
          <p:cNvPr id="136" name="Прямоугольник 135"/>
          <p:cNvSpPr/>
          <p:nvPr/>
        </p:nvSpPr>
        <p:spPr bwMode="auto">
          <a:xfrm>
            <a:off x="2510849" y="4894906"/>
            <a:ext cx="4176712" cy="200025"/>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vert="horz" anchor="ctr"/>
          <a:lstStyle/>
          <a:p>
            <a:pPr algn="ctr" defTabSz="914377" eaLnBrk="0" fontAlgn="base" hangingPunct="0">
              <a:spcBef>
                <a:spcPct val="0"/>
              </a:spcBef>
              <a:spcAft>
                <a:spcPct val="0"/>
              </a:spcAft>
            </a:pPr>
            <a:r>
              <a:rPr lang="ru-RU" sz="1100" kern="0" dirty="0" smtClean="0">
                <a:solidFill>
                  <a:prstClr val="black"/>
                </a:solidFill>
                <a:latin typeface="Tahoma KZ" panose="020B0604030504040204" pitchFamily="34" charset="0"/>
                <a:ea typeface="Tahoma KZ" panose="020B0604030504040204" pitchFamily="34" charset="0"/>
                <a:cs typeface="Tahoma KZ" panose="020B0604030504040204" pitchFamily="34" charset="0"/>
              </a:rPr>
              <a:t>Осуществление страховой выплаты</a:t>
            </a:r>
            <a:endParaRPr lang="ru-RU" altLang="ru-RU" sz="1100" kern="0" dirty="0">
              <a:solidFill>
                <a:prstClr val="black"/>
              </a:solidFill>
              <a:latin typeface="Tahoma KZ" panose="020B0604030504040204" pitchFamily="34" charset="0"/>
              <a:ea typeface="Tahoma KZ" panose="020B0604030504040204" pitchFamily="34" charset="0"/>
              <a:cs typeface="Tahoma KZ" panose="020B0604030504040204" pitchFamily="34" charset="0"/>
            </a:endParaRPr>
          </a:p>
        </p:txBody>
      </p:sp>
      <p:cxnSp>
        <p:nvCxnSpPr>
          <p:cNvPr id="151" name="Прямая со стрелкой 150"/>
          <p:cNvCxnSpPr>
            <a:stCxn id="238" idx="3"/>
          </p:cNvCxnSpPr>
          <p:nvPr/>
        </p:nvCxnSpPr>
        <p:spPr bwMode="auto">
          <a:xfrm>
            <a:off x="6687563" y="4177337"/>
            <a:ext cx="480263" cy="8503"/>
          </a:xfrm>
          <a:prstGeom prst="straightConnector1">
            <a:avLst/>
          </a:prstGeom>
          <a:ln w="1905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75" name="Прямоугольник 174"/>
          <p:cNvSpPr/>
          <p:nvPr/>
        </p:nvSpPr>
        <p:spPr bwMode="auto">
          <a:xfrm>
            <a:off x="2526726" y="2790390"/>
            <a:ext cx="4175125" cy="200025"/>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vert="horz" anchor="ctr"/>
          <a:lstStyle/>
          <a:p>
            <a:pPr algn="ctr" defTabSz="914377" eaLnBrk="0" fontAlgn="base" hangingPunct="0">
              <a:spcBef>
                <a:spcPct val="0"/>
              </a:spcBef>
              <a:spcAft>
                <a:spcPct val="0"/>
              </a:spcAft>
            </a:pPr>
            <a:r>
              <a:rPr lang="ru-RU" sz="1200" kern="0" dirty="0">
                <a:solidFill>
                  <a:prstClr val="black"/>
                </a:solidFill>
                <a:latin typeface="Tahoma KZ" panose="020B0604030504040204" pitchFamily="34" charset="0"/>
                <a:ea typeface="Tahoma KZ" panose="020B0604030504040204" pitchFamily="34" charset="0"/>
                <a:cs typeface="Tahoma KZ" panose="020B0604030504040204" pitchFamily="34" charset="0"/>
              </a:rPr>
              <a:t>Подача заявки на заключение договора</a:t>
            </a:r>
            <a:endParaRPr lang="ru-RU" altLang="ru-RU" sz="1200" kern="0" dirty="0">
              <a:solidFill>
                <a:prstClr val="black"/>
              </a:solidFill>
              <a:latin typeface="Tahoma KZ" panose="020B0604030504040204" pitchFamily="34" charset="0"/>
              <a:ea typeface="Tahoma KZ" panose="020B0604030504040204" pitchFamily="34" charset="0"/>
              <a:cs typeface="Tahoma KZ" panose="020B0604030504040204" pitchFamily="34" charset="0"/>
            </a:endParaRPr>
          </a:p>
        </p:txBody>
      </p:sp>
      <p:cxnSp>
        <p:nvCxnSpPr>
          <p:cNvPr id="176" name="Прямая со стрелкой 175"/>
          <p:cNvCxnSpPr>
            <a:endCxn id="175" idx="1"/>
          </p:cNvCxnSpPr>
          <p:nvPr/>
        </p:nvCxnSpPr>
        <p:spPr bwMode="auto">
          <a:xfrm flipV="1">
            <a:off x="1975746" y="2890403"/>
            <a:ext cx="550980" cy="11392"/>
          </a:xfrm>
          <a:prstGeom prst="straightConnector1">
            <a:avLst/>
          </a:prstGeom>
          <a:noFill/>
          <a:ln w="25400" cap="flat" cmpd="sng" algn="ctr">
            <a:solidFill>
              <a:srgbClr val="4F81BD"/>
            </a:solidFill>
            <a:prstDash val="solid"/>
            <a:tailEnd type="triangle"/>
          </a:ln>
          <a:effectLst>
            <a:outerShdw blurRad="40000" dist="20000" dir="5400000" rotWithShape="0">
              <a:srgbClr val="000000">
                <a:alpha val="38000"/>
              </a:srgbClr>
            </a:outerShdw>
          </a:effectLst>
        </p:spPr>
      </p:cxnSp>
      <p:cxnSp>
        <p:nvCxnSpPr>
          <p:cNvPr id="177" name="Прямая со стрелкой 176"/>
          <p:cNvCxnSpPr>
            <a:stCxn id="175" idx="3"/>
          </p:cNvCxnSpPr>
          <p:nvPr/>
        </p:nvCxnSpPr>
        <p:spPr bwMode="auto">
          <a:xfrm>
            <a:off x="6701851" y="2890403"/>
            <a:ext cx="477837" cy="6351"/>
          </a:xfrm>
          <a:prstGeom prst="straightConnector1">
            <a:avLst/>
          </a:prstGeom>
          <a:ln w="1905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31" name="TextBox 10"/>
          <p:cNvSpPr txBox="1">
            <a:spLocks noChangeArrowheads="1"/>
          </p:cNvSpPr>
          <p:nvPr/>
        </p:nvSpPr>
        <p:spPr bwMode="auto">
          <a:xfrm>
            <a:off x="3566656" y="3756680"/>
            <a:ext cx="191386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377" eaLnBrk="0" fontAlgn="base" hangingPunct="0">
              <a:spcBef>
                <a:spcPct val="0"/>
              </a:spcBef>
              <a:spcAft>
                <a:spcPct val="0"/>
              </a:spcAft>
              <a:buNone/>
              <a:defRPr/>
            </a:pPr>
            <a:r>
              <a:rPr lang="ru-RU" altLang="ru-RU" sz="1100" b="1" i="1" kern="0" dirty="0">
                <a:solidFill>
                  <a:srgbClr val="C00000"/>
                </a:solidFill>
                <a:latin typeface="Tahoma" panose="020B0604030504040204" pitchFamily="34" charset="0"/>
                <a:cs typeface="Tahoma" panose="020B0604030504040204" pitchFamily="34" charset="0"/>
              </a:rPr>
              <a:t>Исполнение договора</a:t>
            </a:r>
          </a:p>
        </p:txBody>
      </p:sp>
      <p:sp>
        <p:nvSpPr>
          <p:cNvPr id="232" name="TextBox 10"/>
          <p:cNvSpPr txBox="1">
            <a:spLocks noChangeArrowheads="1"/>
          </p:cNvSpPr>
          <p:nvPr/>
        </p:nvSpPr>
        <p:spPr bwMode="auto">
          <a:xfrm>
            <a:off x="3669106" y="2236022"/>
            <a:ext cx="206256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914377" eaLnBrk="0" fontAlgn="base" hangingPunct="0">
              <a:spcBef>
                <a:spcPct val="0"/>
              </a:spcBef>
              <a:spcAft>
                <a:spcPct val="0"/>
              </a:spcAft>
              <a:buNone/>
              <a:defRPr/>
            </a:pPr>
            <a:r>
              <a:rPr lang="ru-RU" altLang="ru-RU" sz="1100" b="1" i="1" kern="0" dirty="0">
                <a:solidFill>
                  <a:srgbClr val="C00000"/>
                </a:solidFill>
                <a:latin typeface="Tahoma" panose="020B0604030504040204" pitchFamily="34" charset="0"/>
                <a:cs typeface="Tahoma" panose="020B0604030504040204" pitchFamily="34" charset="0"/>
              </a:rPr>
              <a:t>Заключение договора</a:t>
            </a:r>
          </a:p>
        </p:txBody>
      </p:sp>
      <p:cxnSp>
        <p:nvCxnSpPr>
          <p:cNvPr id="234" name="Прямая со стрелкой 233"/>
          <p:cNvCxnSpPr>
            <a:endCxn id="126" idx="3"/>
          </p:cNvCxnSpPr>
          <p:nvPr/>
        </p:nvCxnSpPr>
        <p:spPr bwMode="auto">
          <a:xfrm flipH="1" flipV="1">
            <a:off x="6706615" y="3133291"/>
            <a:ext cx="473073" cy="9830"/>
          </a:xfrm>
          <a:prstGeom prst="straightConnector1">
            <a:avLst/>
          </a:prstGeom>
          <a:noFill/>
          <a:ln w="25400" cap="flat" cmpd="sng" algn="ctr">
            <a:solidFill>
              <a:srgbClr val="4F81BD"/>
            </a:solidFill>
            <a:prstDash val="solid"/>
            <a:tailEnd type="triangle"/>
          </a:ln>
          <a:effectLst>
            <a:outerShdw blurRad="40000" dist="20000" dir="5400000" rotWithShape="0">
              <a:srgbClr val="000000">
                <a:alpha val="38000"/>
              </a:srgbClr>
            </a:outerShdw>
          </a:effectLst>
        </p:spPr>
      </p:cxnSp>
      <p:sp>
        <p:nvSpPr>
          <p:cNvPr id="235" name="Прямоугольник 234"/>
          <p:cNvSpPr/>
          <p:nvPr/>
        </p:nvSpPr>
        <p:spPr bwMode="auto">
          <a:xfrm>
            <a:off x="2536250" y="2534905"/>
            <a:ext cx="4175125" cy="200025"/>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vert="horz" anchor="ctr"/>
          <a:lstStyle/>
          <a:p>
            <a:pPr algn="ctr" defTabSz="914377" eaLnBrk="0" fontAlgn="base" hangingPunct="0">
              <a:spcBef>
                <a:spcPct val="0"/>
              </a:spcBef>
              <a:spcAft>
                <a:spcPct val="0"/>
              </a:spcAft>
            </a:pPr>
            <a:r>
              <a:rPr lang="kk-KZ" altLang="ru-RU" sz="1200" kern="0" dirty="0">
                <a:solidFill>
                  <a:prstClr val="black"/>
                </a:solidFill>
                <a:latin typeface="Tahoma KZ" panose="020B0604030504040204" pitchFamily="34" charset="0"/>
                <a:ea typeface="Tahoma KZ" panose="020B0604030504040204" pitchFamily="34" charset="0"/>
                <a:cs typeface="Tahoma KZ" panose="020B0604030504040204" pitchFamily="34" charset="0"/>
              </a:rPr>
              <a:t>Загрузка </a:t>
            </a:r>
            <a:r>
              <a:rPr lang="kk-KZ" altLang="ru-RU" sz="1200" kern="0" dirty="0" smtClean="0">
                <a:solidFill>
                  <a:prstClr val="black"/>
                </a:solidFill>
                <a:latin typeface="Tahoma KZ" panose="020B0604030504040204" pitchFamily="34" charset="0"/>
                <a:ea typeface="Tahoma KZ" panose="020B0604030504040204" pitchFamily="34" charset="0"/>
                <a:cs typeface="Tahoma KZ" panose="020B0604030504040204" pitchFamily="34" charset="0"/>
              </a:rPr>
              <a:t>данных о технике для страхования</a:t>
            </a:r>
            <a:endParaRPr lang="ru-RU" altLang="ru-RU" sz="1200" kern="0" dirty="0">
              <a:solidFill>
                <a:prstClr val="black"/>
              </a:solidFill>
              <a:latin typeface="Tahoma KZ" panose="020B0604030504040204" pitchFamily="34" charset="0"/>
              <a:ea typeface="Tahoma KZ" panose="020B0604030504040204" pitchFamily="34" charset="0"/>
              <a:cs typeface="Tahoma KZ" panose="020B0604030504040204" pitchFamily="34" charset="0"/>
            </a:endParaRPr>
          </a:p>
        </p:txBody>
      </p:sp>
      <p:cxnSp>
        <p:nvCxnSpPr>
          <p:cNvPr id="236" name="Прямая со стрелкой 235"/>
          <p:cNvCxnSpPr>
            <a:endCxn id="235" idx="1"/>
          </p:cNvCxnSpPr>
          <p:nvPr/>
        </p:nvCxnSpPr>
        <p:spPr bwMode="auto">
          <a:xfrm>
            <a:off x="1969272" y="2634917"/>
            <a:ext cx="566978" cy="1"/>
          </a:xfrm>
          <a:prstGeom prst="straightConnector1">
            <a:avLst/>
          </a:prstGeom>
          <a:noFill/>
          <a:ln w="25400" cap="flat" cmpd="sng" algn="ctr">
            <a:solidFill>
              <a:srgbClr val="4F81BD"/>
            </a:solidFill>
            <a:prstDash val="solid"/>
            <a:tailEnd type="triangle"/>
          </a:ln>
          <a:effectLst>
            <a:outerShdw blurRad="40000" dist="20000" dir="5400000" rotWithShape="0">
              <a:srgbClr val="000000">
                <a:alpha val="38000"/>
              </a:srgbClr>
            </a:outerShdw>
          </a:effectLst>
        </p:spPr>
      </p:cxnSp>
      <p:sp>
        <p:nvSpPr>
          <p:cNvPr id="238" name="Прямоугольник 237"/>
          <p:cNvSpPr/>
          <p:nvPr/>
        </p:nvSpPr>
        <p:spPr bwMode="auto">
          <a:xfrm>
            <a:off x="2512438" y="3998414"/>
            <a:ext cx="4175125" cy="357846"/>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vert="horz" anchor="ctr"/>
          <a:lstStyle/>
          <a:p>
            <a:pPr algn="ctr" defTabSz="914377" eaLnBrk="0" fontAlgn="base" hangingPunct="0">
              <a:spcBef>
                <a:spcPct val="0"/>
              </a:spcBef>
              <a:spcAft>
                <a:spcPct val="0"/>
              </a:spcAft>
            </a:pPr>
            <a:r>
              <a:rPr lang="ru-RU" sz="1200" kern="0" dirty="0" smtClean="0">
                <a:solidFill>
                  <a:prstClr val="black"/>
                </a:solidFill>
                <a:latin typeface="Tahoma KZ" panose="020B0604030504040204" pitchFamily="34" charset="0"/>
                <a:ea typeface="Tahoma KZ" panose="020B0604030504040204" pitchFamily="34" charset="0"/>
                <a:cs typeface="Tahoma KZ" panose="020B0604030504040204" pitchFamily="34" charset="0"/>
              </a:rPr>
              <a:t>Уведомление о наступлении </a:t>
            </a:r>
            <a:r>
              <a:rPr lang="ru-RU" sz="1200" kern="0" dirty="0">
                <a:solidFill>
                  <a:prstClr val="black"/>
                </a:solidFill>
                <a:latin typeface="Tahoma KZ" panose="020B0604030504040204" pitchFamily="34" charset="0"/>
                <a:ea typeface="Tahoma KZ" panose="020B0604030504040204" pitchFamily="34" charset="0"/>
                <a:cs typeface="Tahoma KZ" panose="020B0604030504040204" pitchFamily="34" charset="0"/>
              </a:rPr>
              <a:t>страхового </a:t>
            </a:r>
            <a:r>
              <a:rPr lang="ru-RU" sz="1200" kern="0" dirty="0" smtClean="0">
                <a:solidFill>
                  <a:prstClr val="black"/>
                </a:solidFill>
                <a:latin typeface="Tahoma KZ" panose="020B0604030504040204" pitchFamily="34" charset="0"/>
                <a:ea typeface="Tahoma KZ" panose="020B0604030504040204" pitchFamily="34" charset="0"/>
                <a:cs typeface="Tahoma KZ" panose="020B0604030504040204" pitchFamily="34" charset="0"/>
              </a:rPr>
              <a:t>случая</a:t>
            </a:r>
            <a:endParaRPr lang="ru-RU" altLang="ru-RU" sz="1200" kern="0" dirty="0">
              <a:solidFill>
                <a:prstClr val="black"/>
              </a:solidFill>
              <a:latin typeface="Tahoma KZ" panose="020B0604030504040204" pitchFamily="34" charset="0"/>
              <a:ea typeface="Tahoma KZ" panose="020B0604030504040204" pitchFamily="34" charset="0"/>
              <a:cs typeface="Tahoma KZ" panose="020B0604030504040204" pitchFamily="34" charset="0"/>
            </a:endParaRPr>
          </a:p>
        </p:txBody>
      </p:sp>
      <p:cxnSp>
        <p:nvCxnSpPr>
          <p:cNvPr id="270" name="Прямая со стрелкой 269"/>
          <p:cNvCxnSpPr>
            <a:endCxn id="136" idx="3"/>
          </p:cNvCxnSpPr>
          <p:nvPr/>
        </p:nvCxnSpPr>
        <p:spPr bwMode="auto">
          <a:xfrm flipH="1" flipV="1">
            <a:off x="6687561" y="4994919"/>
            <a:ext cx="480266" cy="6281"/>
          </a:xfrm>
          <a:prstGeom prst="straightConnector1">
            <a:avLst/>
          </a:prstGeom>
          <a:noFill/>
          <a:ln w="25400" cap="flat" cmpd="sng" algn="ctr">
            <a:solidFill>
              <a:srgbClr val="4F81BD"/>
            </a:solidFill>
            <a:prstDash val="solid"/>
            <a:tailEnd type="triangle"/>
          </a:ln>
          <a:effectLst>
            <a:outerShdw blurRad="40000" dist="20000" dir="5400000" rotWithShape="0">
              <a:srgbClr val="000000">
                <a:alpha val="38000"/>
              </a:srgbClr>
            </a:outerShdw>
          </a:effectLst>
        </p:spPr>
      </p:cxnSp>
      <p:cxnSp>
        <p:nvCxnSpPr>
          <p:cNvPr id="271" name="Прямая со стрелкой 270"/>
          <p:cNvCxnSpPr>
            <a:stCxn id="136" idx="1"/>
          </p:cNvCxnSpPr>
          <p:nvPr/>
        </p:nvCxnSpPr>
        <p:spPr bwMode="auto">
          <a:xfrm flipH="1" flipV="1">
            <a:off x="1952565" y="4994918"/>
            <a:ext cx="558284" cy="1"/>
          </a:xfrm>
          <a:prstGeom prst="straightConnector1">
            <a:avLst/>
          </a:prstGeom>
          <a:ln w="1905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369164" y="1879099"/>
            <a:ext cx="2662447" cy="338554"/>
          </a:xfrm>
          <a:prstGeom prst="rect">
            <a:avLst/>
          </a:prstGeom>
          <a:noFill/>
        </p:spPr>
        <p:txBody>
          <a:bodyPr wrap="square" rtlCol="0">
            <a:spAutoFit/>
          </a:bodyPr>
          <a:lstStyle/>
          <a:p>
            <a:r>
              <a:rPr lang="en-US" sz="1600" b="1" dirty="0" smtClean="0">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rPr>
              <a:t>WWW.QOLDAU.KZ</a:t>
            </a:r>
            <a:endParaRPr lang="ru-RU" sz="1600" b="1" dirty="0">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55" name="Скругленный прямоугольник 54"/>
          <p:cNvSpPr/>
          <p:nvPr/>
        </p:nvSpPr>
        <p:spPr bwMode="auto">
          <a:xfrm>
            <a:off x="6422889" y="6091415"/>
            <a:ext cx="1300354" cy="625231"/>
          </a:xfrm>
          <a:prstGeom prst="roundRect">
            <a:avLst/>
          </a:prstGeom>
          <a:solidFill>
            <a:schemeClr val="accent6">
              <a:lumMod val="40000"/>
              <a:lumOff val="60000"/>
            </a:schemeClr>
          </a:soli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vert="horz" anchor="ctr"/>
          <a:lstStyle/>
          <a:p>
            <a:pPr algn="ctr" defTabSz="914377" fontAlgn="base">
              <a:spcBef>
                <a:spcPct val="0"/>
              </a:spcBef>
              <a:spcAft>
                <a:spcPct val="0"/>
              </a:spcAft>
            </a:pPr>
            <a:r>
              <a:rPr lang="kk-KZ" sz="1400" b="1" kern="0" dirty="0" smtClean="0">
                <a:solidFill>
                  <a:srgbClr val="000000"/>
                </a:solidFill>
                <a:latin typeface="Tahoma" panose="020B0604030504040204" pitchFamily="34" charset="0"/>
                <a:cs typeface="Tahoma" panose="020B0604030504040204" pitchFamily="34" charset="0"/>
              </a:rPr>
              <a:t>ЕСБД</a:t>
            </a:r>
          </a:p>
          <a:p>
            <a:pPr algn="ctr" defTabSz="914377" fontAlgn="base">
              <a:spcBef>
                <a:spcPct val="0"/>
              </a:spcBef>
              <a:spcAft>
                <a:spcPct val="0"/>
              </a:spcAft>
            </a:pPr>
            <a:r>
              <a:rPr lang="kk-KZ" sz="800" b="1" kern="0" dirty="0" smtClean="0">
                <a:solidFill>
                  <a:srgbClr val="000000"/>
                </a:solidFill>
                <a:latin typeface="Tahoma" panose="020B0604030504040204" pitchFamily="34" charset="0"/>
                <a:cs typeface="Tahoma" panose="020B0604030504040204" pitchFamily="34" charset="0"/>
              </a:rPr>
              <a:t>(единая страховая </a:t>
            </a:r>
          </a:p>
          <a:p>
            <a:pPr algn="ctr" defTabSz="914377" fontAlgn="base">
              <a:spcBef>
                <a:spcPct val="0"/>
              </a:spcBef>
              <a:spcAft>
                <a:spcPct val="0"/>
              </a:spcAft>
            </a:pPr>
            <a:r>
              <a:rPr lang="kk-KZ" sz="800" b="1" kern="0" dirty="0" smtClean="0">
                <a:solidFill>
                  <a:srgbClr val="000000"/>
                </a:solidFill>
                <a:latin typeface="Tahoma" panose="020B0604030504040204" pitchFamily="34" charset="0"/>
                <a:cs typeface="Tahoma" panose="020B0604030504040204" pitchFamily="34" charset="0"/>
              </a:rPr>
              <a:t>база данных)</a:t>
            </a:r>
            <a:endParaRPr lang="ru-RU" sz="800" b="1" kern="0" dirty="0">
              <a:solidFill>
                <a:srgbClr val="000000"/>
              </a:solidFill>
              <a:latin typeface="Tahoma" panose="020B0604030504040204" pitchFamily="34" charset="0"/>
              <a:cs typeface="Tahoma" panose="020B0604030504040204" pitchFamily="34" charset="0"/>
            </a:endParaRPr>
          </a:p>
        </p:txBody>
      </p:sp>
      <p:cxnSp>
        <p:nvCxnSpPr>
          <p:cNvPr id="56" name="Соединительная линия уступом 55"/>
          <p:cNvCxnSpPr>
            <a:endCxn id="55" idx="0"/>
          </p:cNvCxnSpPr>
          <p:nvPr/>
        </p:nvCxnSpPr>
        <p:spPr>
          <a:xfrm rot="16200000" flipH="1">
            <a:off x="4674388" y="3692737"/>
            <a:ext cx="2447762" cy="2349593"/>
          </a:xfrm>
          <a:prstGeom prst="bentConnector3">
            <a:avLst>
              <a:gd name="adj1" fmla="val 5851"/>
            </a:avLst>
          </a:prstGeom>
          <a:ln w="1905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57" name="Прямоугольник 56"/>
          <p:cNvSpPr/>
          <p:nvPr/>
        </p:nvSpPr>
        <p:spPr bwMode="auto">
          <a:xfrm>
            <a:off x="2545353" y="3292181"/>
            <a:ext cx="4176713" cy="315439"/>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vert="horz" anchor="ctr"/>
          <a:lstStyle/>
          <a:p>
            <a:pPr algn="ctr" defTabSz="914377" eaLnBrk="0" fontAlgn="base" hangingPunct="0">
              <a:spcBef>
                <a:spcPct val="0"/>
              </a:spcBef>
              <a:spcAft>
                <a:spcPct val="0"/>
              </a:spcAft>
            </a:pPr>
            <a:r>
              <a:rPr lang="ru-RU" sz="1200" kern="0" dirty="0">
                <a:solidFill>
                  <a:prstClr val="black"/>
                </a:solidFill>
                <a:latin typeface="Tahoma KZ" panose="020B0604030504040204" pitchFamily="34" charset="0"/>
                <a:ea typeface="Tahoma KZ" panose="020B0604030504040204" pitchFamily="34" charset="0"/>
                <a:cs typeface="Tahoma KZ" panose="020B0604030504040204" pitchFamily="34" charset="0"/>
              </a:rPr>
              <a:t>Подписание договора </a:t>
            </a:r>
            <a:r>
              <a:rPr lang="ru-RU" sz="1200" kern="0" dirty="0" smtClean="0">
                <a:solidFill>
                  <a:prstClr val="black"/>
                </a:solidFill>
                <a:latin typeface="Tahoma KZ" panose="020B0604030504040204" pitchFamily="34" charset="0"/>
                <a:ea typeface="Tahoma KZ" panose="020B0604030504040204" pitchFamily="34" charset="0"/>
                <a:cs typeface="Tahoma KZ" panose="020B0604030504040204" pitchFamily="34" charset="0"/>
              </a:rPr>
              <a:t>страхования и о</a:t>
            </a:r>
            <a:r>
              <a:rPr lang="kk-KZ" altLang="ru-RU" sz="1200" kern="0" dirty="0" smtClean="0">
                <a:solidFill>
                  <a:prstClr val="black"/>
                </a:solidFill>
                <a:latin typeface="Tahoma KZ" panose="020B0604030504040204" pitchFamily="34" charset="0"/>
                <a:ea typeface="Tahoma KZ" panose="020B0604030504040204" pitchFamily="34" charset="0"/>
                <a:cs typeface="Tahoma KZ" panose="020B0604030504040204" pitchFamily="34" charset="0"/>
              </a:rPr>
              <a:t>плата страховой премии</a:t>
            </a:r>
            <a:endParaRPr lang="ru-RU" altLang="ru-RU" sz="1200" kern="0" dirty="0">
              <a:solidFill>
                <a:prstClr val="black"/>
              </a:solidFill>
              <a:latin typeface="Tahoma KZ" panose="020B0604030504040204" pitchFamily="34" charset="0"/>
              <a:ea typeface="Tahoma KZ" panose="020B0604030504040204" pitchFamily="34" charset="0"/>
              <a:cs typeface="Tahoma KZ" panose="020B0604030504040204" pitchFamily="34" charset="0"/>
            </a:endParaRPr>
          </a:p>
        </p:txBody>
      </p:sp>
      <p:cxnSp>
        <p:nvCxnSpPr>
          <p:cNvPr id="59" name="Прямая со стрелкой 58"/>
          <p:cNvCxnSpPr>
            <a:endCxn id="57" idx="1"/>
          </p:cNvCxnSpPr>
          <p:nvPr/>
        </p:nvCxnSpPr>
        <p:spPr bwMode="auto">
          <a:xfrm>
            <a:off x="1966672" y="3443996"/>
            <a:ext cx="578681" cy="5905"/>
          </a:xfrm>
          <a:prstGeom prst="straightConnector1">
            <a:avLst/>
          </a:prstGeom>
          <a:noFill/>
          <a:ln w="25400" cap="flat" cmpd="sng" algn="ctr">
            <a:solidFill>
              <a:srgbClr val="4F81BD"/>
            </a:solidFill>
            <a:prstDash val="solid"/>
            <a:tailEnd type="triangle"/>
          </a:ln>
          <a:effectLst>
            <a:outerShdw blurRad="40000" dist="20000" dir="5400000" rotWithShape="0">
              <a:srgbClr val="000000">
                <a:alpha val="38000"/>
              </a:srgbClr>
            </a:outerShdw>
          </a:effectLst>
        </p:spPr>
      </p:cxnSp>
      <p:cxnSp>
        <p:nvCxnSpPr>
          <p:cNvPr id="60" name="Прямая со стрелкой 59"/>
          <p:cNvCxnSpPr>
            <a:stCxn id="57" idx="3"/>
          </p:cNvCxnSpPr>
          <p:nvPr/>
        </p:nvCxnSpPr>
        <p:spPr bwMode="auto">
          <a:xfrm flipV="1">
            <a:off x="6722066" y="3443996"/>
            <a:ext cx="464028" cy="5905"/>
          </a:xfrm>
          <a:prstGeom prst="straightConnector1">
            <a:avLst/>
          </a:prstGeom>
          <a:ln w="1905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8" name="Прямая со стрелкой 47"/>
          <p:cNvCxnSpPr>
            <a:stCxn id="126" idx="1"/>
          </p:cNvCxnSpPr>
          <p:nvPr/>
        </p:nvCxnSpPr>
        <p:spPr bwMode="auto">
          <a:xfrm flipH="1" flipV="1">
            <a:off x="1974547" y="3131946"/>
            <a:ext cx="555355" cy="1345"/>
          </a:xfrm>
          <a:prstGeom prst="straightConnector1">
            <a:avLst/>
          </a:prstGeom>
          <a:ln w="1905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0" name="Прямая со стрелкой 49"/>
          <p:cNvCxnSpPr/>
          <p:nvPr/>
        </p:nvCxnSpPr>
        <p:spPr bwMode="auto">
          <a:xfrm>
            <a:off x="1989561" y="4185840"/>
            <a:ext cx="537165" cy="0"/>
          </a:xfrm>
          <a:prstGeom prst="straightConnector1">
            <a:avLst/>
          </a:prstGeom>
          <a:noFill/>
          <a:ln w="25400" cap="flat" cmpd="sng" algn="ctr">
            <a:solidFill>
              <a:srgbClr val="4F81BD"/>
            </a:solidFill>
            <a:prstDash val="solid"/>
            <a:tailEnd type="triangle"/>
          </a:ln>
          <a:effectLst>
            <a:outerShdw blurRad="40000" dist="20000" dir="5400000" rotWithShape="0">
              <a:srgbClr val="000000">
                <a:alpha val="38000"/>
              </a:srgbClr>
            </a:outerShdw>
          </a:effectLst>
        </p:spPr>
      </p:cxnSp>
      <p:cxnSp>
        <p:nvCxnSpPr>
          <p:cNvPr id="51" name="Прямая со стрелкой 50"/>
          <p:cNvCxnSpPr/>
          <p:nvPr/>
        </p:nvCxnSpPr>
        <p:spPr bwMode="auto">
          <a:xfrm flipH="1" flipV="1">
            <a:off x="6679301" y="4611404"/>
            <a:ext cx="480266" cy="6281"/>
          </a:xfrm>
          <a:prstGeom prst="straightConnector1">
            <a:avLst/>
          </a:prstGeom>
          <a:noFill/>
          <a:ln w="25400" cap="flat" cmpd="sng" algn="ctr">
            <a:solidFill>
              <a:srgbClr val="4F81BD"/>
            </a:solidFill>
            <a:prstDash val="solid"/>
            <a:tailEnd type="triangle"/>
          </a:ln>
          <a:effectLst>
            <a:outerShdw blurRad="40000" dist="20000" dir="5400000" rotWithShape="0">
              <a:srgbClr val="000000">
                <a:alpha val="38000"/>
              </a:srgbClr>
            </a:outerShdw>
          </a:effectLst>
        </p:spPr>
      </p:cxnSp>
      <p:cxnSp>
        <p:nvCxnSpPr>
          <p:cNvPr id="52" name="Прямая со стрелкой 51"/>
          <p:cNvCxnSpPr/>
          <p:nvPr/>
        </p:nvCxnSpPr>
        <p:spPr bwMode="auto">
          <a:xfrm flipH="1" flipV="1">
            <a:off x="1943635" y="4589564"/>
            <a:ext cx="558284" cy="1"/>
          </a:xfrm>
          <a:prstGeom prst="straightConnector1">
            <a:avLst/>
          </a:prstGeom>
          <a:ln w="1905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2" name="Прямая со стрелкой 31"/>
          <p:cNvCxnSpPr/>
          <p:nvPr/>
        </p:nvCxnSpPr>
        <p:spPr bwMode="auto">
          <a:xfrm>
            <a:off x="6701851" y="2634979"/>
            <a:ext cx="477837" cy="6351"/>
          </a:xfrm>
          <a:prstGeom prst="straightConnector1">
            <a:avLst/>
          </a:prstGeom>
          <a:ln w="1905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5" name="Скругленный прямоугольник 34"/>
          <p:cNvSpPr/>
          <p:nvPr/>
        </p:nvSpPr>
        <p:spPr bwMode="auto">
          <a:xfrm>
            <a:off x="2326178" y="964255"/>
            <a:ext cx="1300354" cy="625231"/>
          </a:xfrm>
          <a:prstGeom prst="roundRect">
            <a:avLst/>
          </a:prstGeom>
          <a:solidFill>
            <a:schemeClr val="accent6">
              <a:lumMod val="40000"/>
              <a:lumOff val="60000"/>
            </a:schemeClr>
          </a:soli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vert="horz" anchor="ctr"/>
          <a:lstStyle/>
          <a:p>
            <a:pPr algn="ctr" defTabSz="914377" fontAlgn="base">
              <a:spcBef>
                <a:spcPct val="0"/>
              </a:spcBef>
              <a:spcAft>
                <a:spcPct val="0"/>
              </a:spcAft>
            </a:pPr>
            <a:r>
              <a:rPr lang="kk-KZ" sz="1400" b="1" kern="0" dirty="0" smtClean="0">
                <a:solidFill>
                  <a:srgbClr val="000000"/>
                </a:solidFill>
                <a:latin typeface="Tahoma" panose="020B0604030504040204" pitchFamily="34" charset="0"/>
                <a:cs typeface="Tahoma" panose="020B0604030504040204" pitchFamily="34" charset="0"/>
              </a:rPr>
              <a:t>ГЭРСТ </a:t>
            </a:r>
            <a:r>
              <a:rPr lang="kk-KZ" sz="800" b="1" kern="0" dirty="0" smtClean="0">
                <a:solidFill>
                  <a:srgbClr val="000000"/>
                </a:solidFill>
                <a:latin typeface="Tahoma" panose="020B0604030504040204" pitchFamily="34" charset="0"/>
                <a:cs typeface="Tahoma" panose="020B0604030504040204" pitchFamily="34" charset="0"/>
              </a:rPr>
              <a:t>(гос.эл.реестр сельхоз. техники)</a:t>
            </a:r>
            <a:endParaRPr lang="ru-RU" sz="800" b="1" kern="0" dirty="0">
              <a:solidFill>
                <a:srgbClr val="000000"/>
              </a:solidFill>
              <a:latin typeface="Tahoma" panose="020B0604030504040204" pitchFamily="34" charset="0"/>
              <a:cs typeface="Tahoma" panose="020B0604030504040204" pitchFamily="34" charset="0"/>
            </a:endParaRPr>
          </a:p>
        </p:txBody>
      </p:sp>
      <p:sp>
        <p:nvSpPr>
          <p:cNvPr id="34" name="Скругленный прямоугольник 33"/>
          <p:cNvSpPr/>
          <p:nvPr/>
        </p:nvSpPr>
        <p:spPr bwMode="auto">
          <a:xfrm>
            <a:off x="5474752" y="969105"/>
            <a:ext cx="1430958" cy="625231"/>
          </a:xfrm>
          <a:prstGeom prst="roundRect">
            <a:avLst/>
          </a:prstGeom>
          <a:solidFill>
            <a:schemeClr val="accent6">
              <a:lumMod val="40000"/>
              <a:lumOff val="60000"/>
            </a:schemeClr>
          </a:soli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vert="horz" anchor="ctr"/>
          <a:lstStyle/>
          <a:p>
            <a:pPr algn="ctr" defTabSz="914377" fontAlgn="base">
              <a:spcBef>
                <a:spcPct val="0"/>
              </a:spcBef>
              <a:spcAft>
                <a:spcPct val="0"/>
              </a:spcAft>
            </a:pPr>
            <a:r>
              <a:rPr lang="kk-KZ" sz="1400" b="1" kern="0" dirty="0" smtClean="0">
                <a:solidFill>
                  <a:srgbClr val="000000"/>
                </a:solidFill>
                <a:latin typeface="Tahoma" panose="020B0604030504040204" pitchFamily="34" charset="0"/>
                <a:cs typeface="Tahoma" panose="020B0604030504040204" pitchFamily="34" charset="0"/>
              </a:rPr>
              <a:t>АИС СЦ МВД </a:t>
            </a:r>
          </a:p>
          <a:p>
            <a:pPr algn="ctr" defTabSz="914377" fontAlgn="base">
              <a:spcBef>
                <a:spcPct val="0"/>
              </a:spcBef>
              <a:spcAft>
                <a:spcPct val="0"/>
              </a:spcAft>
            </a:pPr>
            <a:r>
              <a:rPr lang="kk-KZ" sz="800" b="1" kern="0" dirty="0">
                <a:solidFill>
                  <a:srgbClr val="000000"/>
                </a:solidFill>
                <a:latin typeface="Tahoma" panose="020B0604030504040204" pitchFamily="34" charset="0"/>
                <a:cs typeface="Tahoma" panose="020B0604030504040204" pitchFamily="34" charset="0"/>
              </a:rPr>
              <a:t>(база данных автомобилей)</a:t>
            </a:r>
            <a:endParaRPr lang="ru-RU" sz="800" b="1" kern="0" dirty="0">
              <a:solidFill>
                <a:srgbClr val="000000"/>
              </a:solidFill>
              <a:latin typeface="Tahoma" panose="020B0604030504040204" pitchFamily="34" charset="0"/>
              <a:cs typeface="Tahoma" panose="020B0604030504040204" pitchFamily="34" charset="0"/>
            </a:endParaRPr>
          </a:p>
        </p:txBody>
      </p:sp>
      <p:cxnSp>
        <p:nvCxnSpPr>
          <p:cNvPr id="36" name="Прямая со стрелкой 35"/>
          <p:cNvCxnSpPr/>
          <p:nvPr/>
        </p:nvCxnSpPr>
        <p:spPr bwMode="auto">
          <a:xfrm flipV="1">
            <a:off x="2873740" y="1589486"/>
            <a:ext cx="1" cy="936947"/>
          </a:xfrm>
          <a:prstGeom prst="straightConnector1">
            <a:avLst/>
          </a:prstGeom>
          <a:noFill/>
          <a:ln w="25400" cap="flat" cmpd="sng" algn="ctr">
            <a:solidFill>
              <a:srgbClr val="4F81BD"/>
            </a:solidFill>
            <a:prstDash val="solid"/>
            <a:tailEnd type="triangle"/>
          </a:ln>
          <a:effectLst>
            <a:outerShdw blurRad="40000" dist="20000" dir="5400000" rotWithShape="0">
              <a:srgbClr val="000000">
                <a:alpha val="38000"/>
              </a:srgbClr>
            </a:outerShdw>
          </a:effectLst>
        </p:spPr>
      </p:cxnSp>
      <p:cxnSp>
        <p:nvCxnSpPr>
          <p:cNvPr id="39" name="Прямая со стрелкой 38"/>
          <p:cNvCxnSpPr/>
          <p:nvPr/>
        </p:nvCxnSpPr>
        <p:spPr bwMode="auto">
          <a:xfrm flipH="1">
            <a:off x="3066473" y="1589486"/>
            <a:ext cx="6312" cy="952009"/>
          </a:xfrm>
          <a:prstGeom prst="straightConnector1">
            <a:avLst/>
          </a:prstGeom>
          <a:ln w="1905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7" name="Прямая со стрелкой 46"/>
          <p:cNvCxnSpPr/>
          <p:nvPr/>
        </p:nvCxnSpPr>
        <p:spPr bwMode="auto">
          <a:xfrm flipH="1">
            <a:off x="6303376" y="1631609"/>
            <a:ext cx="4076" cy="909886"/>
          </a:xfrm>
          <a:prstGeom prst="straightConnector1">
            <a:avLst/>
          </a:prstGeom>
          <a:ln w="19050">
            <a:solidFill>
              <a:schemeClr val="tx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9" name="Прямая со стрелкой 48"/>
          <p:cNvCxnSpPr/>
          <p:nvPr/>
        </p:nvCxnSpPr>
        <p:spPr bwMode="auto">
          <a:xfrm flipV="1">
            <a:off x="6117996" y="1589486"/>
            <a:ext cx="4809" cy="940912"/>
          </a:xfrm>
          <a:prstGeom prst="straightConnector1">
            <a:avLst/>
          </a:prstGeom>
          <a:noFill/>
          <a:ln w="25400" cap="flat" cmpd="sng" algn="ctr">
            <a:solidFill>
              <a:srgbClr val="4F81BD"/>
            </a:solidFill>
            <a:prstDash val="solid"/>
            <a:tailEnd type="triangle"/>
          </a:ln>
          <a:effectLst>
            <a:outerShdw blurRad="40000" dist="20000" dir="5400000" rotWithShape="0">
              <a:srgbClr val="000000">
                <a:alpha val="38000"/>
              </a:srgbClr>
            </a:outerShdw>
          </a:effectLst>
        </p:spPr>
      </p:cxnSp>
    </p:spTree>
    <p:extLst>
      <p:ext uri="{BB962C8B-B14F-4D97-AF65-F5344CB8AC3E}">
        <p14:creationId xmlns:p14="http://schemas.microsoft.com/office/powerpoint/2010/main" val="8921894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Овал 22"/>
          <p:cNvSpPr/>
          <p:nvPr/>
        </p:nvSpPr>
        <p:spPr>
          <a:xfrm>
            <a:off x="3232454" y="3852239"/>
            <a:ext cx="2719019" cy="2719019"/>
          </a:xfrm>
          <a:prstGeom prst="ellipse">
            <a:avLst/>
          </a:prstGeom>
          <a:solidFill>
            <a:srgbClr val="C9E8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Овал 20"/>
          <p:cNvSpPr/>
          <p:nvPr/>
        </p:nvSpPr>
        <p:spPr>
          <a:xfrm>
            <a:off x="99147" y="3405063"/>
            <a:ext cx="3372495" cy="3372495"/>
          </a:xfrm>
          <a:prstGeom prst="ellipse">
            <a:avLst/>
          </a:prstGeom>
          <a:solidFill>
            <a:srgbClr val="C9E8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Овал 19"/>
          <p:cNvSpPr/>
          <p:nvPr/>
        </p:nvSpPr>
        <p:spPr>
          <a:xfrm>
            <a:off x="6394757" y="2786570"/>
            <a:ext cx="2347135" cy="2347135"/>
          </a:xfrm>
          <a:prstGeom prst="ellipse">
            <a:avLst/>
          </a:prstGeom>
          <a:solidFill>
            <a:srgbClr val="D4E5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Овал 18"/>
          <p:cNvSpPr/>
          <p:nvPr/>
        </p:nvSpPr>
        <p:spPr>
          <a:xfrm>
            <a:off x="4802506" y="1145962"/>
            <a:ext cx="2450559" cy="2450559"/>
          </a:xfrm>
          <a:prstGeom prst="ellipse">
            <a:avLst/>
          </a:prstGeom>
          <a:solidFill>
            <a:srgbClr val="D4E5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142880" y="114302"/>
            <a:ext cx="8245475" cy="579439"/>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defRPr/>
            </a:pPr>
            <a:r>
              <a:rPr lang="kk-KZ" altLang="ru-RU" sz="1400" b="1" dirty="0">
                <a:solidFill>
                  <a:srgbClr val="FFFFFF"/>
                </a:solidFill>
                <a:latin typeface="Tahoma" panose="020B0604030504040204" pitchFamily="34" charset="0"/>
                <a:cs typeface="Tahoma" panose="020B0604030504040204" pitchFamily="34" charset="0"/>
              </a:rPr>
              <a:t>ОЖИДАЕМЫЕ РЕЗУЛЬТАТЫ</a:t>
            </a:r>
            <a:endParaRPr lang="ru-RU" altLang="ru-RU" sz="1400" b="1" dirty="0">
              <a:solidFill>
                <a:srgbClr val="FFFFFF"/>
              </a:solidFill>
              <a:latin typeface="Tahoma" panose="020B0604030504040204" pitchFamily="34" charset="0"/>
              <a:cs typeface="Tahoma" panose="020B0604030504040204" pitchFamily="34" charset="0"/>
            </a:endParaRPr>
          </a:p>
        </p:txBody>
      </p:sp>
      <p:sp>
        <p:nvSpPr>
          <p:cNvPr id="7" name="Прямоугольник 6"/>
          <p:cNvSpPr/>
          <p:nvPr/>
        </p:nvSpPr>
        <p:spPr>
          <a:xfrm>
            <a:off x="8528051" y="114302"/>
            <a:ext cx="438151" cy="579439"/>
          </a:xfrm>
          <a:prstGeom prst="rect">
            <a:avLst/>
          </a:prstGeom>
        </p:spPr>
        <p:style>
          <a:lnRef idx="0">
            <a:schemeClr val="accent6"/>
          </a:lnRef>
          <a:fillRef idx="3">
            <a:schemeClr val="accent6"/>
          </a:fillRef>
          <a:effectRef idx="3">
            <a:schemeClr val="accent6"/>
          </a:effectRef>
          <a:fontRef idx="minor">
            <a:schemeClr val="lt1"/>
          </a:fontRef>
        </p:style>
        <p:txBody>
          <a:bodyPr anchor="ctr"/>
          <a:lstStyle/>
          <a:p>
            <a:pPr algn="ctr">
              <a:spcBef>
                <a:spcPct val="0"/>
              </a:spcBef>
            </a:pPr>
            <a:r>
              <a:rPr lang="kk-KZ" sz="1400" b="1" dirty="0" smtClean="0">
                <a:solidFill>
                  <a:srgbClr val="FFFFFF"/>
                </a:solidFill>
                <a:latin typeface="Tahoma" panose="020B0604030504040204" pitchFamily="34" charset="0"/>
                <a:cs typeface="Tahoma" panose="020B0604030504040204" pitchFamily="34" charset="0"/>
              </a:rPr>
              <a:t>6</a:t>
            </a:r>
            <a:endParaRPr lang="ru-RU" sz="1400" b="1" dirty="0">
              <a:solidFill>
                <a:srgbClr val="FFFFFF"/>
              </a:solidFill>
              <a:latin typeface="Tahoma" panose="020B0604030504040204" pitchFamily="34" charset="0"/>
              <a:cs typeface="Tahoma" panose="020B0604030504040204" pitchFamily="34" charset="0"/>
            </a:endParaRPr>
          </a:p>
        </p:txBody>
      </p:sp>
      <p:sp>
        <p:nvSpPr>
          <p:cNvPr id="5" name="Овал 4"/>
          <p:cNvSpPr/>
          <p:nvPr/>
        </p:nvSpPr>
        <p:spPr>
          <a:xfrm>
            <a:off x="6561516" y="2953329"/>
            <a:ext cx="2013616" cy="2013616"/>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6202002" y="3624650"/>
            <a:ext cx="2711451" cy="738664"/>
          </a:xfrm>
          <a:prstGeom prst="rect">
            <a:avLst/>
          </a:prstGeom>
        </p:spPr>
        <p:txBody>
          <a:bodyPr wrap="square">
            <a:spAutoFit/>
          </a:bodyPr>
          <a:lstStyle/>
          <a:p>
            <a:pPr algn="ctr"/>
            <a:r>
              <a:rPr lang="ru-RU" sz="1400" b="1" dirty="0" smtClean="0">
                <a:latin typeface="Tahoma" panose="020B0604030504040204" pitchFamily="34" charset="0"/>
                <a:ea typeface="Tahoma" panose="020B0604030504040204" pitchFamily="34" charset="0"/>
                <a:cs typeface="Tahoma" panose="020B0604030504040204" pitchFamily="34" charset="0"/>
              </a:rPr>
              <a:t>ЕДИНЫЕ</a:t>
            </a:r>
          </a:p>
          <a:p>
            <a:pPr algn="ctr"/>
            <a:r>
              <a:rPr lang="ru-RU" sz="1400" b="1" dirty="0" smtClean="0">
                <a:latin typeface="Tahoma" panose="020B0604030504040204" pitchFamily="34" charset="0"/>
                <a:ea typeface="Tahoma" panose="020B0604030504040204" pitchFamily="34" charset="0"/>
                <a:cs typeface="Tahoma" panose="020B0604030504040204" pitchFamily="34" charset="0"/>
              </a:rPr>
              <a:t> УСЛОВИЯ </a:t>
            </a:r>
          </a:p>
          <a:p>
            <a:pPr algn="ctr"/>
            <a:r>
              <a:rPr lang="ru-RU" sz="1400" b="1" dirty="0" smtClean="0">
                <a:latin typeface="Tahoma" panose="020B0604030504040204" pitchFamily="34" charset="0"/>
                <a:ea typeface="Tahoma" panose="020B0604030504040204" pitchFamily="34" charset="0"/>
                <a:cs typeface="Tahoma" panose="020B0604030504040204" pitchFamily="34" charset="0"/>
              </a:rPr>
              <a:t>СТРАХОВАНИЯ</a:t>
            </a:r>
            <a:endParaRPr lang="ru-RU" sz="1400" b="1" dirty="0">
              <a:latin typeface="Tahoma" panose="020B0604030504040204" pitchFamily="34" charset="0"/>
              <a:ea typeface="Tahoma" panose="020B0604030504040204" pitchFamily="34" charset="0"/>
              <a:cs typeface="Tahoma" panose="020B0604030504040204" pitchFamily="34" charset="0"/>
            </a:endParaRPr>
          </a:p>
        </p:txBody>
      </p:sp>
      <p:sp>
        <p:nvSpPr>
          <p:cNvPr id="10" name="Овал 9"/>
          <p:cNvSpPr/>
          <p:nvPr/>
        </p:nvSpPr>
        <p:spPr>
          <a:xfrm>
            <a:off x="213183" y="3518263"/>
            <a:ext cx="3162303" cy="3162303"/>
          </a:xfrm>
          <a:prstGeom prst="ellipse">
            <a:avLst/>
          </a:prstGeom>
          <a:solidFill>
            <a:srgbClr val="ABDB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438609" y="4661372"/>
            <a:ext cx="2711451" cy="523220"/>
          </a:xfrm>
          <a:prstGeom prst="rect">
            <a:avLst/>
          </a:prstGeom>
        </p:spPr>
        <p:txBody>
          <a:bodyPr wrap="square">
            <a:spAutoFit/>
          </a:bodyPr>
          <a:lstStyle/>
          <a:p>
            <a:pPr algn="ctr"/>
            <a:r>
              <a:rPr lang="ru-RU" sz="1400" b="1" dirty="0">
                <a:latin typeface="Tahoma" panose="020B0604030504040204" pitchFamily="34" charset="0"/>
                <a:ea typeface="Tahoma" panose="020B0604030504040204" pitchFamily="34" charset="0"/>
                <a:cs typeface="Tahoma" panose="020B0604030504040204" pitchFamily="34" charset="0"/>
              </a:rPr>
              <a:t>ПРИВИТИЕ КУЛЬТУРЫ </a:t>
            </a:r>
            <a:r>
              <a:rPr lang="ru-RU" sz="1400" b="1" dirty="0" smtClean="0">
                <a:latin typeface="Tahoma" panose="020B0604030504040204" pitchFamily="34" charset="0"/>
                <a:ea typeface="Tahoma" panose="020B0604030504040204" pitchFamily="34" charset="0"/>
                <a:cs typeface="Tahoma" panose="020B0604030504040204" pitchFamily="34" charset="0"/>
              </a:rPr>
              <a:t>ОНЛАЙН СТРАХОВАНИЯ</a:t>
            </a:r>
            <a:endParaRPr lang="ru-RU" sz="1400" b="1" dirty="0">
              <a:latin typeface="Tahoma" panose="020B0604030504040204" pitchFamily="34" charset="0"/>
              <a:ea typeface="Tahoma" panose="020B0604030504040204" pitchFamily="34" charset="0"/>
              <a:cs typeface="Tahoma" panose="020B0604030504040204" pitchFamily="34"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289" y="1052571"/>
            <a:ext cx="2990668" cy="3312549"/>
          </a:xfrm>
          <a:prstGeom prst="rect">
            <a:avLst/>
          </a:prstGeom>
          <a:effectLst>
            <a:outerShdw blurRad="76200" dir="18900000" sy="23000" kx="-1200000" algn="bl" rotWithShape="0">
              <a:prstClr val="black">
                <a:alpha val="26000"/>
              </a:prstClr>
            </a:outerShdw>
          </a:effectLst>
        </p:spPr>
      </p:pic>
      <p:sp>
        <p:nvSpPr>
          <p:cNvPr id="12" name="Овал 11"/>
          <p:cNvSpPr/>
          <p:nvPr/>
        </p:nvSpPr>
        <p:spPr>
          <a:xfrm>
            <a:off x="4975489" y="1329280"/>
            <a:ext cx="2104592" cy="2104592"/>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p:cNvSpPr/>
          <p:nvPr/>
        </p:nvSpPr>
        <p:spPr>
          <a:xfrm>
            <a:off x="5132457" y="1759172"/>
            <a:ext cx="1790655" cy="1169551"/>
          </a:xfrm>
          <a:prstGeom prst="rect">
            <a:avLst/>
          </a:prstGeom>
        </p:spPr>
        <p:txBody>
          <a:bodyPr wrap="square">
            <a:spAutoFit/>
          </a:bodyPr>
          <a:lstStyle/>
          <a:p>
            <a:pPr algn="ctr"/>
            <a:r>
              <a:rPr lang="ru-RU" sz="1400" b="1" dirty="0">
                <a:latin typeface="Tahoma" panose="020B0604030504040204" pitchFamily="34" charset="0"/>
                <a:ea typeface="Tahoma" panose="020B0604030504040204" pitchFamily="34" charset="0"/>
                <a:cs typeface="Tahoma" panose="020B0604030504040204" pitchFamily="34" charset="0"/>
              </a:rPr>
              <a:t>ДОСТОВЕРНАЯ</a:t>
            </a:r>
          </a:p>
          <a:p>
            <a:pPr algn="ctr"/>
            <a:r>
              <a:rPr lang="ru-RU" sz="1400" b="1" dirty="0">
                <a:latin typeface="Tahoma" panose="020B0604030504040204" pitchFamily="34" charset="0"/>
                <a:ea typeface="Tahoma" panose="020B0604030504040204" pitchFamily="34" charset="0"/>
                <a:cs typeface="Tahoma" panose="020B0604030504040204" pitchFamily="34" charset="0"/>
              </a:rPr>
              <a:t>СТАТИСТИКА И</a:t>
            </a:r>
          </a:p>
          <a:p>
            <a:pPr algn="ctr"/>
            <a:r>
              <a:rPr lang="ru-RU" sz="1400" b="1" dirty="0" smtClean="0">
                <a:latin typeface="Tahoma" panose="020B0604030504040204" pitchFamily="34" charset="0"/>
                <a:ea typeface="Tahoma" panose="020B0604030504040204" pitchFamily="34" charset="0"/>
                <a:cs typeface="Tahoma" panose="020B0604030504040204" pitchFamily="34" charset="0"/>
              </a:rPr>
              <a:t>ОТЧЕТНОСТЬ ПО ЗАСТРАХОВАННОЙ ТЕХНИКЕ</a:t>
            </a:r>
            <a:endParaRPr lang="ru-RU" sz="1400" b="1" dirty="0">
              <a:latin typeface="Tahoma" panose="020B0604030504040204" pitchFamily="34" charset="0"/>
              <a:ea typeface="Tahoma" panose="020B0604030504040204" pitchFamily="34" charset="0"/>
              <a:cs typeface="Tahoma" panose="020B0604030504040204" pitchFamily="34" charset="0"/>
            </a:endParaRPr>
          </a:p>
        </p:txBody>
      </p:sp>
      <p:sp>
        <p:nvSpPr>
          <p:cNvPr id="14" name="Овал 13"/>
          <p:cNvSpPr/>
          <p:nvPr/>
        </p:nvSpPr>
        <p:spPr>
          <a:xfrm>
            <a:off x="3365092" y="3984877"/>
            <a:ext cx="2453741" cy="2453741"/>
          </a:xfrm>
          <a:prstGeom prst="ellipse">
            <a:avLst/>
          </a:prstGeom>
          <a:solidFill>
            <a:srgbClr val="ABDB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Прямоугольник 14"/>
          <p:cNvSpPr/>
          <p:nvPr/>
        </p:nvSpPr>
        <p:spPr>
          <a:xfrm>
            <a:off x="2981925" y="4784682"/>
            <a:ext cx="3246072" cy="738664"/>
          </a:xfrm>
          <a:prstGeom prst="rect">
            <a:avLst/>
          </a:prstGeom>
        </p:spPr>
        <p:txBody>
          <a:bodyPr wrap="square">
            <a:spAutoFit/>
          </a:bodyPr>
          <a:lstStyle/>
          <a:p>
            <a:pPr algn="ctr"/>
            <a:r>
              <a:rPr lang="ru-RU" sz="1400" b="1" dirty="0">
                <a:latin typeface="Tahoma" panose="020B0604030504040204" pitchFamily="34" charset="0"/>
                <a:ea typeface="Tahoma" panose="020B0604030504040204" pitchFamily="34" charset="0"/>
                <a:cs typeface="Tahoma" panose="020B0604030504040204" pitchFamily="34" charset="0"/>
              </a:rPr>
              <a:t>ДОСТУПНОСТЬ</a:t>
            </a:r>
          </a:p>
          <a:p>
            <a:pPr algn="ctr"/>
            <a:r>
              <a:rPr lang="ru-RU" sz="1400" b="1" dirty="0">
                <a:latin typeface="Tahoma" panose="020B0604030504040204" pitchFamily="34" charset="0"/>
                <a:ea typeface="Tahoma" panose="020B0604030504040204" pitchFamily="34" charset="0"/>
                <a:cs typeface="Tahoma" panose="020B0604030504040204" pitchFamily="34" charset="0"/>
              </a:rPr>
              <a:t>СИСТЕМЫ</a:t>
            </a:r>
          </a:p>
          <a:p>
            <a:pPr algn="ctr"/>
            <a:r>
              <a:rPr lang="ru-RU" sz="1400" b="1" dirty="0" smtClean="0">
                <a:latin typeface="Tahoma" panose="020B0604030504040204" pitchFamily="34" charset="0"/>
                <a:ea typeface="Tahoma" panose="020B0604030504040204" pitchFamily="34" charset="0"/>
                <a:cs typeface="Tahoma" panose="020B0604030504040204" pitchFamily="34" charset="0"/>
              </a:rPr>
              <a:t>СТРАХОВАНИЯ</a:t>
            </a:r>
            <a:endParaRPr lang="ru-RU" sz="14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2751677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SHAPETYPE" val="SlideNumber"/>
</p:tagLst>
</file>

<file path=ppt/tags/tag2.xml><?xml version="1.0" encoding="utf-8"?>
<p:tagLst xmlns:a="http://schemas.openxmlformats.org/drawingml/2006/main" xmlns:r="http://schemas.openxmlformats.org/officeDocument/2006/relationships" xmlns:p="http://schemas.openxmlformats.org/presentationml/2006/main">
  <p:tag name="SHAPETYPE" val="Background"/>
  <p:tag name="LOGOCOLORTAG" val="W"/>
  <p:tag name="FOOTERCOLORTAG" val="W"/>
  <p:tag name="SLIDENUMBERCOLORTAG" val="W"/>
  <p:tag name="TITLECOLORTAG" val="W"/>
  <p:tag name="PRESENTATIONSTYLE" val="0"/>
  <p:tag name="COLORPAIR" val="0"/>
  <p:tag name="NAME" val="129_HarvestMachine"/>
  <p:tag name="CATEGORY" val="05 - Agriculture &amp; Nature"/>
</p:tagLst>
</file>

<file path=ppt/theme/theme1.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SR - LimeForest">
    <a:dk1>
      <a:srgbClr val="283E36"/>
    </a:dk1>
    <a:lt1>
      <a:sysClr val="window" lastClr="FFFFFF"/>
    </a:lt1>
    <a:dk2>
      <a:srgbClr val="007934"/>
    </a:dk2>
    <a:lt2>
      <a:srgbClr val="99C50E"/>
    </a:lt2>
    <a:accent1>
      <a:srgbClr val="627D77"/>
    </a:accent1>
    <a:accent2>
      <a:srgbClr val="A1B1AD"/>
    </a:accent2>
    <a:accent3>
      <a:srgbClr val="007934"/>
    </a:accent3>
    <a:accent4>
      <a:srgbClr val="66AF85"/>
    </a:accent4>
    <a:accent5>
      <a:srgbClr val="C9DD03"/>
    </a:accent5>
    <a:accent6>
      <a:srgbClr val="DFEB68"/>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3872</TotalTime>
  <Words>356</Words>
  <Application>Microsoft Office PowerPoint</Application>
  <PresentationFormat>Экран (4:3)</PresentationFormat>
  <Paragraphs>103</Paragraphs>
  <Slides>6</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6</vt:i4>
      </vt:variant>
    </vt:vector>
  </HeadingPairs>
  <TitlesOfParts>
    <vt:vector size="13" baseType="lpstr">
      <vt:lpstr>Arial</vt:lpstr>
      <vt:lpstr>Calibri</vt:lpstr>
      <vt:lpstr>Calibri Light</vt:lpstr>
      <vt:lpstr>SwissReSans</vt:lpstr>
      <vt:lpstr>Tahoma</vt:lpstr>
      <vt:lpstr>Tahoma KZ</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Кайрат Султанбеков</dc:creator>
  <cp:lastModifiedBy>Елдос Ауезбеков</cp:lastModifiedBy>
  <cp:revision>271</cp:revision>
  <cp:lastPrinted>2018-04-19T08:50:12Z</cp:lastPrinted>
  <dcterms:created xsi:type="dcterms:W3CDTF">2017-11-02T11:46:42Z</dcterms:created>
  <dcterms:modified xsi:type="dcterms:W3CDTF">2018-07-24T10:29:39Z</dcterms:modified>
</cp:coreProperties>
</file>